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4"/>
  </p:normalViewPr>
  <p:slideViewPr>
    <p:cSldViewPr snapToGrid="0" snapToObjects="1">
      <p:cViewPr varScale="1">
        <p:scale>
          <a:sx n="118" d="100"/>
          <a:sy n="118" d="100"/>
        </p:scale>
        <p:origin x="2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AFA0-4CE0-854D-8675-27378FD2B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08DE35-424F-2443-88FC-C25E9E137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44CA03D-B53C-2B44-8FA0-A8EB444827E2}"/>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0B8056CD-880B-8944-B2FD-128071158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97765-E1C1-5243-8B66-65048BE088E9}"/>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2427372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8CA4-38BD-154F-A512-F50DBA3490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8FEFC4-6D15-2A4E-98E0-4DDF0374B5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2EB519-70DE-FE4B-A96A-F38B34C35773}"/>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3FB0C616-3B8F-7E4F-B235-007CD2F2C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9E8193-C68B-DB4F-8E65-CEFE4B90F41F}"/>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45346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B92CB-66DC-1042-AC34-CF9D581CB5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09C831-A71F-044E-8790-CA85751092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3B881-1E83-4140-8F16-5FC70E70ADED}"/>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3FD046E9-DA09-1245-AEC0-0C7E6849A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C820E-41B2-DC42-91B5-6471875B7600}"/>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306706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5A316-EAAD-4745-A90D-756F28529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864C0-3442-2F4B-8EC5-C1B37DD7688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B7D54-B768-2743-BEB8-68A25E830C06}"/>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72495EBD-ACA6-5245-AF44-ACE133E51D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277066-3580-BF46-AF7D-053C0576C739}"/>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88719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D797A-EDEC-3C45-A5E2-FB6F2C6B2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5172BA-E5AF-4C48-8DD5-A9320795BA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FC78A7-7C36-2142-A476-D4A5790C847B}"/>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B1DAE194-217B-864F-8AE8-6364507F3E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BF52DE-1D1B-1945-8E95-E6E077C1FFF4}"/>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3517491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836A-81BB-3440-A5B3-BEDCB4C764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767586-5649-C648-B7A2-A2701D751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9A8D32-0F74-D34A-A5B3-5F6B97B8A9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C58035-009B-4546-AF52-BE837B27B83F}"/>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6" name="Footer Placeholder 5">
            <a:extLst>
              <a:ext uri="{FF2B5EF4-FFF2-40B4-BE49-F238E27FC236}">
                <a16:creationId xmlns:a16="http://schemas.microsoft.com/office/drawing/2014/main" id="{FF092294-5313-9941-9A31-45B2E83D8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38F4E-63A9-3440-AAD7-D7B1DBCE00DE}"/>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2169849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F8845-EF99-964B-836D-1738AB872B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3222D6-4EF9-6A44-B776-669CFBCC42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CF4E8F-051F-5941-85DF-F0556794B7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BEBCD-DBB6-CB44-9CCA-ABED47D568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E9678F-7727-A545-9760-9ED08C2A54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EED73E-AC44-1941-8F4C-797EBED47728}"/>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8" name="Footer Placeholder 7">
            <a:extLst>
              <a:ext uri="{FF2B5EF4-FFF2-40B4-BE49-F238E27FC236}">
                <a16:creationId xmlns:a16="http://schemas.microsoft.com/office/drawing/2014/main" id="{064471EB-6D1F-A841-A16B-A073190E9B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9431C-1057-774D-B552-2382C68B3A50}"/>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691611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EFF4-5F04-B84A-9A62-65DA067D0B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2309A9-8312-184D-9BAD-E2DA0E843823}"/>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4" name="Footer Placeholder 3">
            <a:extLst>
              <a:ext uri="{FF2B5EF4-FFF2-40B4-BE49-F238E27FC236}">
                <a16:creationId xmlns:a16="http://schemas.microsoft.com/office/drawing/2014/main" id="{D4BFD611-53C5-D44E-9611-08F82DA3D8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5A6548-D3F9-AE45-A9EA-9F087C8996AD}"/>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331390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7D233-3B88-E749-A572-F474A5A1A474}"/>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3" name="Footer Placeholder 2">
            <a:extLst>
              <a:ext uri="{FF2B5EF4-FFF2-40B4-BE49-F238E27FC236}">
                <a16:creationId xmlns:a16="http://schemas.microsoft.com/office/drawing/2014/main" id="{5587A67B-149F-434A-8995-6BF930A477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941E9E-73B1-C54A-BB52-0BFFB9B53635}"/>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2107899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E6316-5081-1049-8D54-C2204D3FA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F63DA23-8272-9A40-AD0A-46BB6B4ADE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6026C4-416C-A74A-94F2-57E588926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338FF6-8C45-1746-971F-F69E1CD5551E}"/>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6" name="Footer Placeholder 5">
            <a:extLst>
              <a:ext uri="{FF2B5EF4-FFF2-40B4-BE49-F238E27FC236}">
                <a16:creationId xmlns:a16="http://schemas.microsoft.com/office/drawing/2014/main" id="{C50CADB6-D133-264C-8CAE-1CFF79021C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3EE63-86A3-A345-84CB-763D79E48B3D}"/>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406432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3E7AB-CD54-DA49-A7AB-56EC9DD05A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7041B9-D362-FE4E-9A0E-B4F96D04E0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4B91DA-4104-7840-88ED-FECC065B01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73227D-B02F-BE4F-8562-D34885F60D45}"/>
              </a:ext>
            </a:extLst>
          </p:cNvPr>
          <p:cNvSpPr>
            <a:spLocks noGrp="1"/>
          </p:cNvSpPr>
          <p:nvPr>
            <p:ph type="dt" sz="half" idx="10"/>
          </p:nvPr>
        </p:nvSpPr>
        <p:spPr/>
        <p:txBody>
          <a:bodyPr/>
          <a:lstStyle/>
          <a:p>
            <a:fld id="{0A4C4889-A927-9040-B362-48CD5A5BCDFE}" type="datetimeFigureOut">
              <a:rPr lang="en-US" smtClean="0"/>
              <a:t>1/25/2022</a:t>
            </a:fld>
            <a:endParaRPr lang="en-US"/>
          </a:p>
        </p:txBody>
      </p:sp>
      <p:sp>
        <p:nvSpPr>
          <p:cNvPr id="6" name="Footer Placeholder 5">
            <a:extLst>
              <a:ext uri="{FF2B5EF4-FFF2-40B4-BE49-F238E27FC236}">
                <a16:creationId xmlns:a16="http://schemas.microsoft.com/office/drawing/2014/main" id="{B6ACA171-7E82-6C41-937C-DCE4D8D74C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60DCA6-D424-2848-A3DF-AE8B5CAF02E1}"/>
              </a:ext>
            </a:extLst>
          </p:cNvPr>
          <p:cNvSpPr>
            <a:spLocks noGrp="1"/>
          </p:cNvSpPr>
          <p:nvPr>
            <p:ph type="sldNum" sz="quarter" idx="12"/>
          </p:nvPr>
        </p:nvSpPr>
        <p:spPr/>
        <p:txBody>
          <a:bodyPr/>
          <a:lstStyle/>
          <a:p>
            <a:fld id="{EF4A8BCE-4A1C-7D43-920E-59394A8ED114}" type="slidenum">
              <a:rPr lang="en-US" smtClean="0"/>
              <a:t>‹#›</a:t>
            </a:fld>
            <a:endParaRPr lang="en-US"/>
          </a:p>
        </p:txBody>
      </p:sp>
    </p:spTree>
    <p:extLst>
      <p:ext uri="{BB962C8B-B14F-4D97-AF65-F5344CB8AC3E}">
        <p14:creationId xmlns:p14="http://schemas.microsoft.com/office/powerpoint/2010/main" val="57356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F4DA9F-13F0-D74A-9EBB-2C3BC1920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A44731-24CC-2E40-A7A3-724BA956D0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17521-2A4F-8343-AF22-286CAE7D9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C4889-A927-9040-B362-48CD5A5BCDFE}" type="datetimeFigureOut">
              <a:rPr lang="en-US" smtClean="0"/>
              <a:t>1/25/2022</a:t>
            </a:fld>
            <a:endParaRPr lang="en-US"/>
          </a:p>
        </p:txBody>
      </p:sp>
      <p:sp>
        <p:nvSpPr>
          <p:cNvPr id="5" name="Footer Placeholder 4">
            <a:extLst>
              <a:ext uri="{FF2B5EF4-FFF2-40B4-BE49-F238E27FC236}">
                <a16:creationId xmlns:a16="http://schemas.microsoft.com/office/drawing/2014/main" id="{B9222B92-8B2B-224F-8FB4-11E992909F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CDB427-D065-D94B-950E-273EADEBD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A8BCE-4A1C-7D43-920E-59394A8ED114}" type="slidenum">
              <a:rPr lang="en-US" smtClean="0"/>
              <a:t>‹#›</a:t>
            </a:fld>
            <a:endParaRPr lang="en-US"/>
          </a:p>
        </p:txBody>
      </p:sp>
    </p:spTree>
    <p:extLst>
      <p:ext uri="{BB962C8B-B14F-4D97-AF65-F5344CB8AC3E}">
        <p14:creationId xmlns:p14="http://schemas.microsoft.com/office/powerpoint/2010/main" val="3842087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ngo-monitor.org/pdf/NGOMonitor_ApartheidReport_2021.pdf" TargetMode="External"/><Relationship Id="rId1" Type="http://schemas.openxmlformats.org/officeDocument/2006/relationships/slideLayout" Target="../slideLayouts/slideLayout7.xml"/><Relationship Id="rId5" Type="http://schemas.openxmlformats.org/officeDocument/2006/relationships/hyperlink" Target="https://www.ngo-monitor.org/reports/apartheid-report/"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hlinkClick r:id="rId2"/>
            <a:extLst>
              <a:ext uri="{FF2B5EF4-FFF2-40B4-BE49-F238E27FC236}">
                <a16:creationId xmlns:a16="http://schemas.microsoft.com/office/drawing/2014/main" id="{405793B3-5DDA-1143-BBBA-2949E8A57079}"/>
              </a:ext>
            </a:extLst>
          </p:cNvPr>
          <p:cNvPicPr>
            <a:picLocks noChangeAspect="1"/>
          </p:cNvPicPr>
          <p:nvPr/>
        </p:nvPicPr>
        <p:blipFill>
          <a:blip r:embed="rId3"/>
          <a:stretch>
            <a:fillRect/>
          </a:stretch>
        </p:blipFill>
        <p:spPr>
          <a:xfrm>
            <a:off x="0" y="341889"/>
            <a:ext cx="12192000" cy="6174221"/>
          </a:xfrm>
          <a:prstGeom prst="rect">
            <a:avLst/>
          </a:prstGeom>
        </p:spPr>
      </p:pic>
      <p:pic>
        <p:nvPicPr>
          <p:cNvPr id="6" name="Picture 5">
            <a:extLst>
              <a:ext uri="{FF2B5EF4-FFF2-40B4-BE49-F238E27FC236}">
                <a16:creationId xmlns:a16="http://schemas.microsoft.com/office/drawing/2014/main" id="{7A73ABB0-E538-4849-AA58-71D34BF281CE}"/>
              </a:ext>
            </a:extLst>
          </p:cNvPr>
          <p:cNvPicPr>
            <a:picLocks noChangeAspect="1"/>
          </p:cNvPicPr>
          <p:nvPr/>
        </p:nvPicPr>
        <p:blipFill>
          <a:blip r:embed="rId4"/>
          <a:stretch>
            <a:fillRect/>
          </a:stretch>
        </p:blipFill>
        <p:spPr>
          <a:xfrm>
            <a:off x="6557963" y="431287"/>
            <a:ext cx="4847974" cy="6027580"/>
          </a:xfrm>
          <a:prstGeom prst="rect">
            <a:avLst/>
          </a:prstGeom>
        </p:spPr>
      </p:pic>
      <p:sp>
        <p:nvSpPr>
          <p:cNvPr id="7" name="TextBox 6">
            <a:extLst>
              <a:ext uri="{FF2B5EF4-FFF2-40B4-BE49-F238E27FC236}">
                <a16:creationId xmlns:a16="http://schemas.microsoft.com/office/drawing/2014/main" id="{819A9037-5F1C-4DFC-9C77-8CC52845E6B2}"/>
              </a:ext>
            </a:extLst>
          </p:cNvPr>
          <p:cNvSpPr txBox="1"/>
          <p:nvPr/>
        </p:nvSpPr>
        <p:spPr>
          <a:xfrm>
            <a:off x="2468070" y="5986446"/>
            <a:ext cx="4353515" cy="292388"/>
          </a:xfrm>
          <a:prstGeom prst="rect">
            <a:avLst/>
          </a:prstGeom>
          <a:noFill/>
        </p:spPr>
        <p:txBody>
          <a:bodyPr wrap="square">
            <a:spAutoFit/>
          </a:bodyPr>
          <a:lstStyle/>
          <a:p>
            <a:r>
              <a:rPr lang="de-DE" sz="1300" dirty="0">
                <a:solidFill>
                  <a:schemeClr val="bg1"/>
                </a:solidFill>
                <a:hlinkClick r:id="rId5">
                  <a:extLst>
                    <a:ext uri="{A12FA001-AC4F-418D-AE19-62706E023703}">
                      <ahyp:hlinkClr xmlns:ahyp="http://schemas.microsoft.com/office/drawing/2018/hyperlinkcolor" val="tx"/>
                    </a:ext>
                  </a:extLst>
                </a:hlinkClick>
              </a:rPr>
              <a:t>https://www.ngo-monitor.org/reports/apartheid-report/</a:t>
            </a:r>
            <a:r>
              <a:rPr lang="de-DE" sz="1300" dirty="0">
                <a:solidFill>
                  <a:schemeClr val="bg1"/>
                </a:solidFill>
              </a:rPr>
              <a:t> </a:t>
            </a:r>
          </a:p>
        </p:txBody>
      </p:sp>
    </p:spTree>
    <p:extLst>
      <p:ext uri="{BB962C8B-B14F-4D97-AF65-F5344CB8AC3E}">
        <p14:creationId xmlns:p14="http://schemas.microsoft.com/office/powerpoint/2010/main" val="84557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video game&#10;&#10;Description automatically generated">
            <a:extLst>
              <a:ext uri="{FF2B5EF4-FFF2-40B4-BE49-F238E27FC236}">
                <a16:creationId xmlns:a16="http://schemas.microsoft.com/office/drawing/2014/main" id="{4779C812-DEFC-F949-B5CC-F438AA9DB090}"/>
              </a:ext>
            </a:extLst>
          </p:cNvPr>
          <p:cNvPicPr>
            <a:picLocks noChangeAspect="1"/>
          </p:cNvPicPr>
          <p:nvPr/>
        </p:nvPicPr>
        <p:blipFill>
          <a:blip r:embed="rId2"/>
          <a:stretch>
            <a:fillRect/>
          </a:stretch>
        </p:blipFill>
        <p:spPr>
          <a:xfrm>
            <a:off x="643467" y="2145031"/>
            <a:ext cx="5294716" cy="2567936"/>
          </a:xfrm>
          <a:prstGeom prst="rect">
            <a:avLst/>
          </a:prstGeom>
        </p:spPr>
      </p:pic>
      <p:cxnSp>
        <p:nvCxnSpPr>
          <p:cNvPr id="23" name="Straight Connector 22">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83B984B-BD16-E047-BCA9-32156C4E6597}"/>
              </a:ext>
            </a:extLst>
          </p:cNvPr>
          <p:cNvPicPr>
            <a:picLocks noChangeAspect="1"/>
          </p:cNvPicPr>
          <p:nvPr/>
        </p:nvPicPr>
        <p:blipFill>
          <a:blip r:embed="rId3"/>
          <a:stretch>
            <a:fillRect/>
          </a:stretch>
        </p:blipFill>
        <p:spPr>
          <a:xfrm>
            <a:off x="6253817" y="2098703"/>
            <a:ext cx="5294715" cy="2660594"/>
          </a:xfrm>
          <a:prstGeom prst="rect">
            <a:avLst/>
          </a:prstGeom>
        </p:spPr>
      </p:pic>
    </p:spTree>
    <p:extLst>
      <p:ext uri="{BB962C8B-B14F-4D97-AF65-F5344CB8AC3E}">
        <p14:creationId xmlns:p14="http://schemas.microsoft.com/office/powerpoint/2010/main" val="381003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26D251-B05E-EF4E-883F-88C303B7349C}"/>
              </a:ext>
            </a:extLst>
          </p:cNvPr>
          <p:cNvSpPr txBox="1"/>
          <p:nvPr/>
        </p:nvSpPr>
        <p:spPr>
          <a:xfrm>
            <a:off x="4965431" y="2257923"/>
            <a:ext cx="6586489" cy="3785419"/>
          </a:xfrm>
          <a:prstGeom prst="rect">
            <a:avLst/>
          </a:prstGeom>
        </p:spPr>
        <p:txBody>
          <a:bodyPr vert="horz" lIns="91440" tIns="45720" rIns="91440" bIns="45720" rtlCol="0">
            <a:noAutofit/>
          </a:bodyPr>
          <a:lstStyle/>
          <a:p>
            <a:pPr>
              <a:lnSpc>
                <a:spcPct val="90000"/>
              </a:lnSpc>
              <a:spcBef>
                <a:spcPts val="1100"/>
              </a:spcBef>
              <a:spcAft>
                <a:spcPts val="1700"/>
              </a:spcAft>
            </a:pPr>
            <a:r>
              <a:rPr lang="en-US" sz="2400" dirty="0"/>
              <a:t>”</a:t>
            </a:r>
            <a:r>
              <a:rPr lang="en-US" sz="2400" b="0" i="0" u="none" strike="noStrike" dirty="0">
                <a:effectLst/>
              </a:rPr>
              <a:t>Denying the Jewish people the right to self-determination and a national homeland is antisemitic because it denies the religious and historic ties of Jews to the land of Israel. It evades the fact that the State of Israel was founded in 1948 based on Resolution 181 (II) of the United Nations General Assembly. Moreover, asserting that a country is a racist </a:t>
            </a:r>
            <a:r>
              <a:rPr lang="en-US" sz="2400" b="0" i="0" u="none" strike="noStrike" dirty="0" err="1">
                <a:effectLst/>
              </a:rPr>
              <a:t>endeavour</a:t>
            </a:r>
            <a:r>
              <a:rPr lang="en-US" sz="2400" b="0" i="0" u="none" strike="noStrike" dirty="0">
                <a:effectLst/>
              </a:rPr>
              <a:t>, by portraying ambivalent aspects of modern statehood in a demonizing manner exclusive to the State of Israel, is an attempt to undermine the international legitimacy of a country.”</a:t>
            </a:r>
            <a:br>
              <a:rPr lang="en-US" sz="2400" dirty="0"/>
            </a:br>
            <a:endParaRPr lang="en-US" sz="2400" dirty="0"/>
          </a:p>
        </p:txBody>
      </p:sp>
      <p:pic>
        <p:nvPicPr>
          <p:cNvPr id="4" name="Picture 3">
            <a:extLst>
              <a:ext uri="{FF2B5EF4-FFF2-40B4-BE49-F238E27FC236}">
                <a16:creationId xmlns:a16="http://schemas.microsoft.com/office/drawing/2014/main" id="{680508F9-2327-5D44-8E32-4392BD892070}"/>
              </a:ext>
            </a:extLst>
          </p:cNvPr>
          <p:cNvPicPr>
            <a:picLocks noChangeAspect="1"/>
          </p:cNvPicPr>
          <p:nvPr/>
        </p:nvPicPr>
        <p:blipFill rotWithShape="1">
          <a:blip r:embed="rId2"/>
          <a:srcRect l="5478" r="4994"/>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AD81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382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14672-671B-1842-B8CA-1C1CDF5B214E}"/>
              </a:ext>
            </a:extLst>
          </p:cNvPr>
          <p:cNvSpPr txBox="1"/>
          <p:nvPr/>
        </p:nvSpPr>
        <p:spPr>
          <a:xfrm>
            <a:off x="4206875" y="784147"/>
            <a:ext cx="7346950" cy="4176713"/>
          </a:xfrm>
          <a:prstGeom prst="rect">
            <a:avLst/>
          </a:prstGeom>
          <a:noFill/>
        </p:spPr>
        <p:txBody>
          <a:bodyPr wrap="square" rtlCol="0" anchor="t">
            <a:noAutofit/>
          </a:bodyPr>
          <a:lstStyle/>
          <a:p>
            <a:pPr algn="just"/>
            <a:r>
              <a:rPr lang="en-GB" sz="2400" dirty="0"/>
              <a:t>The Zionist settler state remains an alien body in the region. Not only its vital and continuing association with European imperialism, and its introduction into Palestine of the practices of Western colonialism but also its chosen pattern of racial exclusiveness and self-segregation renders it an alien society in the Middle East.</a:t>
            </a:r>
            <a:r>
              <a:rPr lang="en-US" sz="2400" dirty="0">
                <a:effectLst/>
              </a:rPr>
              <a:t> </a:t>
            </a:r>
          </a:p>
          <a:p>
            <a:pPr algn="just"/>
            <a:r>
              <a:rPr lang="en-US" sz="2400" dirty="0">
                <a:solidFill>
                  <a:srgbClr val="222222"/>
                </a:solidFill>
                <a:effectLst/>
                <a:latin typeface="Calibri" panose="020F0502020204030204" pitchFamily="34"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r>
              <a:rPr lang="en-GB" sz="2400" dirty="0">
                <a:effectLst/>
                <a:latin typeface="Calibri" panose="020F0502020204030204" pitchFamily="34" charset="0"/>
                <a:ea typeface="Times New Roman" panose="02020603050405020304" pitchFamily="18" charset="0"/>
              </a:rPr>
              <a:t>The Zionist settler state has learned all the lessons which the various discriminatory regimes of white settler states in Asia and Africa can teach it. And it has proved itself in this endeavour an ardent and apt pupil, not incapable of surpassing its teachers… Not even in South Africa or Rhodesia has European race-supremacism</a:t>
            </a:r>
            <a:r>
              <a:rPr lang="en-US" sz="2400" dirty="0">
                <a:effectLst/>
              </a:rPr>
              <a:t> </a:t>
            </a:r>
            <a:r>
              <a:rPr lang="en-GB" sz="2400" dirty="0"/>
              <a:t>expressed itself in so passionate a zeal… as it has in Palestine under the compulsion of Zionist doctrines.</a:t>
            </a:r>
            <a:endParaRPr lang="en-US" sz="2400" dirty="0"/>
          </a:p>
        </p:txBody>
      </p:sp>
      <p:sp>
        <p:nvSpPr>
          <p:cNvPr id="2" name="Title 1">
            <a:extLst>
              <a:ext uri="{FF2B5EF4-FFF2-40B4-BE49-F238E27FC236}">
                <a16:creationId xmlns:a16="http://schemas.microsoft.com/office/drawing/2014/main" id="{BB7C9D12-5ADD-5349-A619-C5B3747D077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GB" sz="3200" dirty="0">
                <a:solidFill>
                  <a:schemeClr val="bg1"/>
                </a:solidFill>
                <a:effectLst/>
                <a:ea typeface="Times New Roman" panose="02020603050405020304" pitchFamily="18" charset="0"/>
              </a:rPr>
              <a:t>Fayez Sayegh, </a:t>
            </a:r>
            <a:r>
              <a:rPr lang="en-GB" sz="3200" i="1" dirty="0">
                <a:solidFill>
                  <a:schemeClr val="bg1"/>
                </a:solidFill>
                <a:effectLst/>
                <a:ea typeface="Times New Roman" panose="02020603050405020304" pitchFamily="18" charset="0"/>
              </a:rPr>
              <a:t>Zionist Colonialism in Palestine</a:t>
            </a:r>
            <a:r>
              <a:rPr lang="en-GB" sz="3200" dirty="0">
                <a:solidFill>
                  <a:schemeClr val="bg1"/>
                </a:solidFill>
                <a:effectLst/>
                <a:ea typeface="Times New Roman" panose="02020603050405020304" pitchFamily="18" charset="0"/>
              </a:rPr>
              <a:t> (1965)</a:t>
            </a:r>
            <a:endParaRPr lang="en-US" sz="3200" kern="1200" dirty="0">
              <a:solidFill>
                <a:schemeClr val="bg1"/>
              </a:solidFill>
              <a:ea typeface="+mj-ea"/>
              <a:cs typeface="+mj-cs"/>
            </a:endParaRPr>
          </a:p>
        </p:txBody>
      </p:sp>
    </p:spTree>
    <p:extLst>
      <p:ext uri="{BB962C8B-B14F-4D97-AF65-F5344CB8AC3E}">
        <p14:creationId xmlns:p14="http://schemas.microsoft.com/office/powerpoint/2010/main" val="453253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14672-671B-1842-B8CA-1C1CDF5B214E}"/>
              </a:ext>
            </a:extLst>
          </p:cNvPr>
          <p:cNvSpPr txBox="1"/>
          <p:nvPr/>
        </p:nvSpPr>
        <p:spPr>
          <a:xfrm>
            <a:off x="4206875" y="134433"/>
            <a:ext cx="7346950" cy="4176713"/>
          </a:xfrm>
          <a:prstGeom prst="rect">
            <a:avLst/>
          </a:prstGeom>
          <a:noFill/>
        </p:spPr>
        <p:txBody>
          <a:bodyPr wrap="square" rtlCol="0" anchor="t">
            <a:noAutofit/>
          </a:bodyPr>
          <a:lstStyle/>
          <a:p>
            <a:pPr>
              <a:lnSpc>
                <a:spcPct val="90000"/>
              </a:lnSpc>
              <a:spcAft>
                <a:spcPts val="600"/>
              </a:spcAft>
            </a:pPr>
            <a:r>
              <a:rPr lang="en-US" sz="2200" b="1" dirty="0"/>
              <a:t>Morocco</a:t>
            </a:r>
            <a:r>
              <a:rPr lang="en-US" sz="2200" dirty="0"/>
              <a:t>:</a:t>
            </a:r>
          </a:p>
          <a:p>
            <a:pPr>
              <a:lnSpc>
                <a:spcPct val="90000"/>
              </a:lnSpc>
              <a:spcAft>
                <a:spcPts val="600"/>
              </a:spcAft>
            </a:pPr>
            <a:r>
              <a:rPr lang="en-US" sz="2200" dirty="0"/>
              <a:t>I think that, like a good banker, [Israeli UN Delegate] feels that the credit established by Hitler for the history of Israel has not yet been exhausted. That notion has been made use of, but its historical and moral falsity has been proved. While he told us of the Hitler regime, he neglected to speak to us of the activities of world Zionism well before the turn of the century, of the international deals at the time of the Balfour Declaration, or of the groups which had already been sent to Palestine before the Second World War to establish the Jewish homeland, which cannot be considered as compensation for the concentration camps of which the Jews, as citizens of the occupied countries which suffered under Hitler's racism, were the victims at that time.</a:t>
            </a:r>
          </a:p>
        </p:txBody>
      </p:sp>
      <p:sp>
        <p:nvSpPr>
          <p:cNvPr id="4" name="TextBox 3">
            <a:extLst>
              <a:ext uri="{FF2B5EF4-FFF2-40B4-BE49-F238E27FC236}">
                <a16:creationId xmlns:a16="http://schemas.microsoft.com/office/drawing/2014/main" id="{2C5DB3D8-D830-2744-8E45-D35936BBA9A5}"/>
              </a:ext>
            </a:extLst>
          </p:cNvPr>
          <p:cNvSpPr txBox="1"/>
          <p:nvPr/>
        </p:nvSpPr>
        <p:spPr>
          <a:xfrm>
            <a:off x="4206875" y="4886325"/>
            <a:ext cx="7346950" cy="1333500"/>
          </a:xfrm>
          <a:prstGeom prst="rect">
            <a:avLst/>
          </a:prstGeom>
          <a:noFill/>
        </p:spPr>
        <p:txBody>
          <a:bodyPr wrap="square" rtlCol="0" anchor="t">
            <a:noAutofit/>
          </a:bodyPr>
          <a:lstStyle/>
          <a:p>
            <a:pPr>
              <a:lnSpc>
                <a:spcPct val="90000"/>
              </a:lnSpc>
              <a:spcAft>
                <a:spcPts val="600"/>
              </a:spcAft>
            </a:pPr>
            <a:r>
              <a:rPr lang="en-US" sz="2200" b="1" dirty="0"/>
              <a:t>Algeria:</a:t>
            </a:r>
          </a:p>
          <a:p>
            <a:pPr>
              <a:lnSpc>
                <a:spcPct val="90000"/>
              </a:lnSpc>
              <a:spcAft>
                <a:spcPts val="600"/>
              </a:spcAft>
            </a:pPr>
            <a:r>
              <a:rPr lang="en-US" sz="2200" dirty="0"/>
              <a:t>With regard to the declaration of President </a:t>
            </a:r>
            <a:r>
              <a:rPr lang="en-US" sz="2200" dirty="0" err="1"/>
              <a:t>Boumedienne</a:t>
            </a:r>
            <a:r>
              <a:rPr lang="en-US" sz="2200" dirty="0"/>
              <a:t>, I wish to say that Algeria is in fact bent on the destruction of all such regimes, be it the </a:t>
            </a:r>
            <a:r>
              <a:rPr lang="en-US" sz="2200" i="1" dirty="0"/>
              <a:t>apartheid </a:t>
            </a:r>
            <a:r>
              <a:rPr lang="en-US" sz="2200" dirty="0"/>
              <a:t>regime or the Zionist regime, both of which are inspired by the same philosophy.</a:t>
            </a:r>
          </a:p>
        </p:txBody>
      </p:sp>
      <p:sp>
        <p:nvSpPr>
          <p:cNvPr id="2" name="Title 1">
            <a:extLst>
              <a:ext uri="{FF2B5EF4-FFF2-40B4-BE49-F238E27FC236}">
                <a16:creationId xmlns:a16="http://schemas.microsoft.com/office/drawing/2014/main" id="{BB7C9D12-5ADD-5349-A619-C5B3747D077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March 1968 Security Council Debate</a:t>
            </a:r>
          </a:p>
        </p:txBody>
      </p:sp>
    </p:spTree>
    <p:extLst>
      <p:ext uri="{BB962C8B-B14F-4D97-AF65-F5344CB8AC3E}">
        <p14:creationId xmlns:p14="http://schemas.microsoft.com/office/powerpoint/2010/main" val="3441098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14672-671B-1842-B8CA-1C1CDF5B214E}"/>
              </a:ext>
            </a:extLst>
          </p:cNvPr>
          <p:cNvSpPr txBox="1"/>
          <p:nvPr/>
        </p:nvSpPr>
        <p:spPr>
          <a:xfrm>
            <a:off x="4206875" y="134433"/>
            <a:ext cx="7346950" cy="4176713"/>
          </a:xfrm>
          <a:prstGeom prst="rect">
            <a:avLst/>
          </a:prstGeom>
          <a:noFill/>
        </p:spPr>
        <p:txBody>
          <a:bodyPr wrap="square" rtlCol="0" anchor="t">
            <a:noAutofit/>
          </a:bodyPr>
          <a:lstStyle/>
          <a:p>
            <a:pPr>
              <a:lnSpc>
                <a:spcPct val="90000"/>
              </a:lnSpc>
              <a:spcAft>
                <a:spcPts val="600"/>
              </a:spcAft>
            </a:pPr>
            <a:r>
              <a:rPr lang="en-US" dirty="0"/>
              <a:t>20. </a:t>
            </a:r>
            <a:r>
              <a:rPr lang="en-US" u="sng" dirty="0"/>
              <a:t>Affirm</a:t>
            </a:r>
            <a:r>
              <a:rPr lang="en-US" dirty="0"/>
              <a:t> that a foreign occupation founded on settlements, its laws based on racial discrimination with the aim of continuing domination of the occupied territory, as well as its practices, which consist of reinforcing a total military blockade, isolating towns, cities and villages under occupation from each other, totally contradict the purposes and principles of the Charter of the United Nations and constitute a serious violation of international human rights and humanitarian law, a new kind of apartheid, a crime against humanity, a form of genocide and a serious threat to international peace and security; </a:t>
            </a:r>
          </a:p>
          <a:p>
            <a:r>
              <a:rPr lang="en-US" dirty="0"/>
              <a:t>67. [We are convinced that combating anti-Semitism, Islamophobia and [Zionist practices against Semitism] is integral and intrinsic to opposing all forms of racism and stress the necessity for effective measures to address the issue of anti-Semitism, Islamophobia and [Zionist practices against Semitism] today in order to counter all manifestations of these phenomena;]…</a:t>
            </a:r>
            <a:br>
              <a:rPr lang="en-US" dirty="0"/>
            </a:br>
            <a:endParaRPr lang="en-US" dirty="0"/>
          </a:p>
          <a:p>
            <a:r>
              <a:rPr lang="en-US" dirty="0"/>
              <a:t>68. [We recognize with deep concern the increase in anti-Semitism and hostile acts against Jews in various parts of the world, as well as the emergence of racial and violent movements based on racism and discriminatory ideas concerning the Jewish community.] [The World Conference recognizes with deep concern the increase of racist practices of Zionism and anti-Semitism in various parts of the world, as well as the emergence of racial and violent movements based on racism and discriminatory ideas, in particular the Zionist movement, which is based on racial superiority;]…</a:t>
            </a:r>
          </a:p>
          <a:p>
            <a:pPr>
              <a:lnSpc>
                <a:spcPct val="90000"/>
              </a:lnSpc>
              <a:spcAft>
                <a:spcPts val="600"/>
              </a:spcAft>
            </a:pPr>
            <a:endParaRPr lang="en-US" dirty="0"/>
          </a:p>
        </p:txBody>
      </p:sp>
      <p:sp>
        <p:nvSpPr>
          <p:cNvPr id="2" name="Title 1">
            <a:extLst>
              <a:ext uri="{FF2B5EF4-FFF2-40B4-BE49-F238E27FC236}">
                <a16:creationId xmlns:a16="http://schemas.microsoft.com/office/drawing/2014/main" id="{BB7C9D12-5ADD-5349-A619-C5B3747D077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Draft 2001 Durban Declaration</a:t>
            </a:r>
          </a:p>
        </p:txBody>
      </p:sp>
    </p:spTree>
    <p:extLst>
      <p:ext uri="{BB962C8B-B14F-4D97-AF65-F5344CB8AC3E}">
        <p14:creationId xmlns:p14="http://schemas.microsoft.com/office/powerpoint/2010/main" val="2917909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14672-671B-1842-B8CA-1C1CDF5B214E}"/>
              </a:ext>
            </a:extLst>
          </p:cNvPr>
          <p:cNvSpPr txBox="1"/>
          <p:nvPr/>
        </p:nvSpPr>
        <p:spPr>
          <a:xfrm>
            <a:off x="4206875" y="134433"/>
            <a:ext cx="7346950" cy="4176713"/>
          </a:xfrm>
          <a:prstGeom prst="rect">
            <a:avLst/>
          </a:prstGeom>
          <a:noFill/>
        </p:spPr>
        <p:txBody>
          <a:bodyPr wrap="square" rtlCol="0" anchor="t">
            <a:noAutofit/>
          </a:bodyPr>
          <a:lstStyle/>
          <a:p>
            <a:r>
              <a:rPr lang="en-US" dirty="0"/>
              <a:t>162. We declare Israel as a racist, apartheid state in which </a:t>
            </a:r>
            <a:r>
              <a:rPr lang="en-US" dirty="0" err="1"/>
              <a:t>Israels</a:t>
            </a:r>
            <a:r>
              <a:rPr lang="en-US" dirty="0"/>
              <a:t> brand of apartheid as a crime against humanity has been characterized by separation and segregation, dispossession, restricted land access, denationalization, ¨</a:t>
            </a:r>
            <a:r>
              <a:rPr lang="en-US" dirty="0" err="1"/>
              <a:t>bantustanization</a:t>
            </a:r>
            <a:r>
              <a:rPr lang="en-US" dirty="0"/>
              <a:t>¨ and inhumane acts.</a:t>
            </a:r>
          </a:p>
          <a:p>
            <a:endParaRPr lang="en-US" dirty="0"/>
          </a:p>
          <a:p>
            <a:r>
              <a:rPr lang="en-US" dirty="0"/>
              <a:t>419. Also call for the reinstitution of UN resolution 3379 determining the practices of Zionism as racist practices which propagate the racial domination . . . and through the application of discriminatory laws of return and citizenship, to obliterate their national identity and to maintain the exclusive nature of the State of Israel as a Jewish state to the exclusion of all other groups. </a:t>
            </a:r>
          </a:p>
          <a:p>
            <a:endParaRPr lang="fr-FR" dirty="0"/>
          </a:p>
          <a:p>
            <a:r>
              <a:rPr lang="fr-FR" dirty="0"/>
              <a:t>424. … the </a:t>
            </a:r>
            <a:r>
              <a:rPr lang="fr-FR" dirty="0" err="1"/>
              <a:t>launch</a:t>
            </a:r>
            <a:r>
              <a:rPr lang="fr-FR" dirty="0"/>
              <a:t> of an international anti </a:t>
            </a:r>
            <a:r>
              <a:rPr lang="fr-FR" dirty="0" err="1"/>
              <a:t>Israeli</a:t>
            </a:r>
            <a:r>
              <a:rPr lang="fr-FR" dirty="0"/>
              <a:t> Apartheid </a:t>
            </a:r>
            <a:r>
              <a:rPr lang="fr-FR" dirty="0" err="1"/>
              <a:t>movement</a:t>
            </a:r>
            <a:r>
              <a:rPr lang="fr-FR" dirty="0"/>
              <a:t> as </a:t>
            </a:r>
            <a:r>
              <a:rPr lang="fr-FR" dirty="0" err="1"/>
              <a:t>implemented</a:t>
            </a:r>
            <a:r>
              <a:rPr lang="fr-FR" dirty="0"/>
              <a:t> </a:t>
            </a:r>
            <a:r>
              <a:rPr lang="fr-FR" dirty="0" err="1"/>
              <a:t>against</a:t>
            </a:r>
            <a:r>
              <a:rPr lang="fr-FR" dirty="0"/>
              <a:t> South </a:t>
            </a:r>
            <a:r>
              <a:rPr lang="fr-FR" dirty="0" err="1"/>
              <a:t>African</a:t>
            </a:r>
            <a:r>
              <a:rPr lang="fr-FR" dirty="0"/>
              <a:t> Apartheid </a:t>
            </a:r>
            <a:r>
              <a:rPr lang="fr-FR" dirty="0" err="1"/>
              <a:t>through</a:t>
            </a:r>
            <a:r>
              <a:rPr lang="fr-FR" dirty="0"/>
              <a:t> a global </a:t>
            </a:r>
            <a:r>
              <a:rPr lang="fr-FR" dirty="0" err="1"/>
              <a:t>solidarity</a:t>
            </a:r>
            <a:r>
              <a:rPr lang="fr-FR" dirty="0"/>
              <a:t> </a:t>
            </a:r>
            <a:r>
              <a:rPr lang="fr-FR" dirty="0" err="1"/>
              <a:t>campaign</a:t>
            </a:r>
            <a:r>
              <a:rPr lang="fr-FR" dirty="0"/>
              <a:t> network of international civil society, UN bodies and </a:t>
            </a:r>
            <a:r>
              <a:rPr lang="fr-FR" dirty="0" err="1"/>
              <a:t>agencies</a:t>
            </a:r>
            <a:r>
              <a:rPr lang="fr-FR" dirty="0"/>
              <a:t>, business </a:t>
            </a:r>
            <a:r>
              <a:rPr lang="fr-FR" dirty="0" err="1"/>
              <a:t>communities</a:t>
            </a:r>
            <a:r>
              <a:rPr lang="fr-FR" dirty="0"/>
              <a:t> and to end the </a:t>
            </a:r>
            <a:r>
              <a:rPr lang="fr-FR" dirty="0" err="1"/>
              <a:t>conspiracy</a:t>
            </a:r>
            <a:r>
              <a:rPr lang="fr-FR" dirty="0"/>
              <a:t> of silence </a:t>
            </a:r>
            <a:r>
              <a:rPr lang="fr-FR" dirty="0" err="1"/>
              <a:t>among</a:t>
            </a:r>
            <a:r>
              <a:rPr lang="fr-FR" dirty="0"/>
              <a:t> states, </a:t>
            </a:r>
            <a:r>
              <a:rPr lang="fr-FR" dirty="0" err="1"/>
              <a:t>particularly</a:t>
            </a:r>
            <a:r>
              <a:rPr lang="fr-FR" dirty="0"/>
              <a:t> the </a:t>
            </a:r>
            <a:r>
              <a:rPr lang="fr-FR" dirty="0" err="1"/>
              <a:t>European</a:t>
            </a:r>
            <a:r>
              <a:rPr lang="fr-FR" dirty="0"/>
              <a:t> Union and the United States.  </a:t>
            </a:r>
          </a:p>
          <a:p>
            <a:endParaRPr lang="en-US" dirty="0"/>
          </a:p>
          <a:p>
            <a:r>
              <a:rPr lang="fr-FR" dirty="0"/>
              <a:t>425.   … the international </a:t>
            </a:r>
            <a:r>
              <a:rPr lang="fr-FR" dirty="0" err="1"/>
              <a:t>community</a:t>
            </a:r>
            <a:r>
              <a:rPr lang="fr-FR" dirty="0"/>
              <a:t> to impose a </a:t>
            </a:r>
            <a:r>
              <a:rPr lang="fr-FR" dirty="0" err="1"/>
              <a:t>policy</a:t>
            </a:r>
            <a:r>
              <a:rPr lang="fr-FR" dirty="0"/>
              <a:t> of </a:t>
            </a:r>
            <a:r>
              <a:rPr lang="fr-FR" dirty="0" err="1"/>
              <a:t>complete</a:t>
            </a:r>
            <a:r>
              <a:rPr lang="fr-FR" dirty="0"/>
              <a:t> and total isolation of </a:t>
            </a:r>
            <a:r>
              <a:rPr lang="fr-FR" dirty="0" err="1"/>
              <a:t>Israel</a:t>
            </a:r>
            <a:r>
              <a:rPr lang="fr-FR" dirty="0"/>
              <a:t> as an apartheid state as in the case of South </a:t>
            </a:r>
            <a:r>
              <a:rPr lang="fr-FR" dirty="0" err="1"/>
              <a:t>Africa</a:t>
            </a:r>
            <a:r>
              <a:rPr lang="fr-FR" dirty="0"/>
              <a:t> </a:t>
            </a:r>
            <a:r>
              <a:rPr lang="fr-FR" dirty="0" err="1"/>
              <a:t>which</a:t>
            </a:r>
            <a:r>
              <a:rPr lang="fr-FR" dirty="0"/>
              <a:t> </a:t>
            </a:r>
            <a:r>
              <a:rPr lang="fr-FR" dirty="0" err="1"/>
              <a:t>means</a:t>
            </a:r>
            <a:r>
              <a:rPr lang="fr-FR" dirty="0"/>
              <a:t> the imposition of </a:t>
            </a:r>
            <a:r>
              <a:rPr lang="fr-FR" dirty="0" err="1"/>
              <a:t>mandatory</a:t>
            </a:r>
            <a:r>
              <a:rPr lang="fr-FR" dirty="0"/>
              <a:t> and </a:t>
            </a:r>
            <a:r>
              <a:rPr lang="fr-FR" dirty="0" err="1"/>
              <a:t>comprehensive</a:t>
            </a:r>
            <a:r>
              <a:rPr lang="fr-FR" dirty="0"/>
              <a:t> sanctions and </a:t>
            </a:r>
            <a:r>
              <a:rPr lang="fr-FR" dirty="0" err="1"/>
              <a:t>embargoes</a:t>
            </a:r>
            <a:r>
              <a:rPr lang="fr-FR" dirty="0"/>
              <a:t>, the full cessation of all links (</a:t>
            </a:r>
            <a:r>
              <a:rPr lang="fr-FR" dirty="0" err="1"/>
              <a:t>diplomatic</a:t>
            </a:r>
            <a:r>
              <a:rPr lang="fr-FR" dirty="0"/>
              <a:t>, </a:t>
            </a:r>
            <a:r>
              <a:rPr lang="fr-FR" dirty="0" err="1"/>
              <a:t>economic</a:t>
            </a:r>
            <a:r>
              <a:rPr lang="fr-FR" dirty="0"/>
              <a:t>, social, </a:t>
            </a:r>
            <a:r>
              <a:rPr lang="fr-FR" dirty="0" err="1"/>
              <a:t>aid</a:t>
            </a:r>
            <a:r>
              <a:rPr lang="fr-FR" dirty="0"/>
              <a:t>, </a:t>
            </a:r>
            <a:r>
              <a:rPr lang="fr-FR" dirty="0" err="1"/>
              <a:t>military</a:t>
            </a:r>
            <a:r>
              <a:rPr lang="fr-FR" dirty="0"/>
              <a:t> </a:t>
            </a:r>
            <a:r>
              <a:rPr lang="fr-FR" dirty="0" err="1"/>
              <a:t>cooperation</a:t>
            </a:r>
            <a:r>
              <a:rPr lang="fr-FR" dirty="0"/>
              <a:t> and training) </a:t>
            </a:r>
            <a:r>
              <a:rPr lang="fr-FR" dirty="0" err="1"/>
              <a:t>between</a:t>
            </a:r>
            <a:r>
              <a:rPr lang="fr-FR" dirty="0"/>
              <a:t> all states and </a:t>
            </a:r>
            <a:r>
              <a:rPr lang="fr-FR" dirty="0" err="1"/>
              <a:t>Israel</a:t>
            </a:r>
            <a:r>
              <a:rPr lang="fr-FR" dirty="0"/>
              <a:t>.  </a:t>
            </a:r>
            <a:endParaRPr lang="en-US" dirty="0"/>
          </a:p>
        </p:txBody>
      </p:sp>
      <p:sp>
        <p:nvSpPr>
          <p:cNvPr id="2" name="Title 1">
            <a:extLst>
              <a:ext uri="{FF2B5EF4-FFF2-40B4-BE49-F238E27FC236}">
                <a16:creationId xmlns:a16="http://schemas.microsoft.com/office/drawing/2014/main" id="{BB7C9D12-5ADD-5349-A619-C5B3747D077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NGO Forum Declaration and Program of Action</a:t>
            </a:r>
          </a:p>
        </p:txBody>
      </p:sp>
    </p:spTree>
    <p:extLst>
      <p:ext uri="{BB962C8B-B14F-4D97-AF65-F5344CB8AC3E}">
        <p14:creationId xmlns:p14="http://schemas.microsoft.com/office/powerpoint/2010/main" val="268933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6514672-671B-1842-B8CA-1C1CDF5B214E}"/>
              </a:ext>
            </a:extLst>
          </p:cNvPr>
          <p:cNvSpPr txBox="1"/>
          <p:nvPr/>
        </p:nvSpPr>
        <p:spPr>
          <a:xfrm>
            <a:off x="4206875" y="1445876"/>
            <a:ext cx="7346950" cy="4176713"/>
          </a:xfrm>
          <a:prstGeom prst="rect">
            <a:avLst/>
          </a:prstGeom>
          <a:noFill/>
        </p:spPr>
        <p:txBody>
          <a:bodyPr wrap="square" rtlCol="0" anchor="t">
            <a:noAutofit/>
          </a:bodyPr>
          <a:lstStyle/>
          <a:p>
            <a:r>
              <a:rPr lang="en-US" sz="2400" dirty="0"/>
              <a:t>“Zionist belief that Jews constitute a race and a singular people, irrespective of religious piety or identification, produces ‘three corollaries: racial self-segregation, racial exclusiveness, and racial supremacy.’</a:t>
            </a:r>
          </a:p>
        </p:txBody>
      </p:sp>
      <p:sp>
        <p:nvSpPr>
          <p:cNvPr id="2" name="Title 1">
            <a:extLst>
              <a:ext uri="{FF2B5EF4-FFF2-40B4-BE49-F238E27FC236}">
                <a16:creationId xmlns:a16="http://schemas.microsoft.com/office/drawing/2014/main" id="{BB7C9D12-5ADD-5349-A619-C5B3747D077A}"/>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err="1">
                <a:solidFill>
                  <a:srgbClr val="FFFFFF"/>
                </a:solidFill>
                <a:latin typeface="+mj-lt"/>
                <a:ea typeface="+mj-ea"/>
                <a:cs typeface="+mj-cs"/>
              </a:rPr>
              <a:t>Noura</a:t>
            </a:r>
            <a:r>
              <a:rPr lang="en-US" sz="3200" kern="1200" dirty="0">
                <a:solidFill>
                  <a:srgbClr val="FFFFFF"/>
                </a:solidFill>
                <a:latin typeface="+mj-lt"/>
                <a:ea typeface="+mj-ea"/>
                <a:cs typeface="+mj-cs"/>
              </a:rPr>
              <a:t> Erakat, </a:t>
            </a:r>
            <a:r>
              <a:rPr lang="en-US" sz="3200" i="1" kern="1200" dirty="0">
                <a:solidFill>
                  <a:srgbClr val="FFFFFF"/>
                </a:solidFill>
                <a:latin typeface="+mj-lt"/>
                <a:ea typeface="+mj-ea"/>
                <a:cs typeface="+mj-cs"/>
              </a:rPr>
              <a:t>EJIL Talk!</a:t>
            </a:r>
            <a:r>
              <a:rPr lang="en-US" sz="3200" kern="1200" dirty="0">
                <a:solidFill>
                  <a:srgbClr val="FFFFFF"/>
                </a:solidFill>
                <a:latin typeface="+mj-lt"/>
                <a:ea typeface="+mj-ea"/>
                <a:cs typeface="+mj-cs"/>
              </a:rPr>
              <a:t> Blog, July 2021</a:t>
            </a:r>
          </a:p>
        </p:txBody>
      </p:sp>
    </p:spTree>
    <p:extLst>
      <p:ext uri="{BB962C8B-B14F-4D97-AF65-F5344CB8AC3E}">
        <p14:creationId xmlns:p14="http://schemas.microsoft.com/office/powerpoint/2010/main" val="1744905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1013</Words>
  <Application>Microsoft Office PowerPoint</Application>
  <PresentationFormat>Widescreen</PresentationFormat>
  <Paragraphs>25</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PowerPoint Presentation</vt:lpstr>
      <vt:lpstr>PowerPoint Presentation</vt:lpstr>
      <vt:lpstr>Fayez Sayegh, Zionist Colonialism in Palestine (1965)</vt:lpstr>
      <vt:lpstr>March 1968 Security Council Debate</vt:lpstr>
      <vt:lpstr>Draft 2001 Durban Declaration</vt:lpstr>
      <vt:lpstr>NGO Forum Declaration and Program of Action</vt:lpstr>
      <vt:lpstr>Noura Erakat, EJIL Talk! Blog, July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messier</dc:creator>
  <cp:lastModifiedBy>Jikeli, Gunther</cp:lastModifiedBy>
  <cp:revision>9</cp:revision>
  <dcterms:created xsi:type="dcterms:W3CDTF">2022-01-22T18:34:42Z</dcterms:created>
  <dcterms:modified xsi:type="dcterms:W3CDTF">2022-01-25T23:59:37Z</dcterms:modified>
</cp:coreProperties>
</file>