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7" r:id="rId2"/>
    <p:sldId id="377" r:id="rId3"/>
    <p:sldId id="417" r:id="rId4"/>
    <p:sldId id="418" r:id="rId5"/>
    <p:sldId id="298" r:id="rId6"/>
    <p:sldId id="260" r:id="rId7"/>
    <p:sldId id="419" r:id="rId8"/>
    <p:sldId id="261" r:id="rId9"/>
    <p:sldId id="262" r:id="rId10"/>
    <p:sldId id="383" r:id="rId11"/>
    <p:sldId id="384" r:id="rId12"/>
    <p:sldId id="264" r:id="rId13"/>
    <p:sldId id="382" r:id="rId14"/>
    <p:sldId id="378" r:id="rId15"/>
    <p:sldId id="403" r:id="rId16"/>
    <p:sldId id="379" r:id="rId17"/>
    <p:sldId id="405" r:id="rId18"/>
    <p:sldId id="268" r:id="rId19"/>
    <p:sldId id="280" r:id="rId20"/>
    <p:sldId id="368" r:id="rId21"/>
    <p:sldId id="411" r:id="rId22"/>
    <p:sldId id="278" r:id="rId23"/>
    <p:sldId id="271" r:id="rId24"/>
    <p:sldId id="282" r:id="rId25"/>
    <p:sldId id="273" r:id="rId26"/>
    <p:sldId id="300" r:id="rId27"/>
    <p:sldId id="386" r:id="rId28"/>
    <p:sldId id="412" r:id="rId29"/>
    <p:sldId id="387" r:id="rId30"/>
    <p:sldId id="388" r:id="rId31"/>
    <p:sldId id="389" r:id="rId32"/>
    <p:sldId id="399" r:id="rId33"/>
    <p:sldId id="392" r:id="rId34"/>
    <p:sldId id="390" r:id="rId35"/>
    <p:sldId id="391" r:id="rId36"/>
    <p:sldId id="393" r:id="rId37"/>
    <p:sldId id="394" r:id="rId38"/>
    <p:sldId id="402" r:id="rId39"/>
    <p:sldId id="323" r:id="rId40"/>
    <p:sldId id="395" r:id="rId41"/>
    <p:sldId id="413" r:id="rId42"/>
    <p:sldId id="408" r:id="rId43"/>
    <p:sldId id="367" r:id="rId44"/>
    <p:sldId id="362" r:id="rId45"/>
    <p:sldId id="373" r:id="rId46"/>
    <p:sldId id="409" r:id="rId47"/>
    <p:sldId id="414" r:id="rId48"/>
    <p:sldId id="410" r:id="rId49"/>
    <p:sldId id="336" r:id="rId50"/>
    <p:sldId id="396" r:id="rId51"/>
    <p:sldId id="397" r:id="rId52"/>
    <p:sldId id="39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114" d="100"/>
          <a:sy n="114" d="100"/>
        </p:scale>
        <p:origin x="38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093495-A96D-42E1-BA34-404550E8DE5A}"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105471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093495-A96D-42E1-BA34-404550E8DE5A}"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3266450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E093495-A96D-42E1-BA34-404550E8DE5A}"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214883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E093495-A96D-42E1-BA34-404550E8DE5A}"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C5E9B-5477-4D57-90F9-C7EAAB753346}"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0265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093495-A96D-42E1-BA34-404550E8DE5A}"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1313633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093495-A96D-42E1-BA34-404550E8DE5A}" type="datetimeFigureOut">
              <a:rPr lang="en-US" smtClean="0"/>
              <a:t>9/7/2022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1825922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093495-A96D-42E1-BA34-404550E8DE5A}" type="datetimeFigureOut">
              <a:rPr lang="en-US" smtClean="0"/>
              <a:t>9/7/2022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3173563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093495-A96D-42E1-BA34-404550E8DE5A}"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278690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093495-A96D-42E1-BA34-404550E8DE5A}"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1460930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Content Placeholder 30"/>
          <p:cNvSpPr>
            <a:spLocks noGrp="1"/>
          </p:cNvSpPr>
          <p:nvPr>
            <p:ph sz="quarter" idx="13"/>
          </p:nvPr>
        </p:nvSpPr>
        <p:spPr>
          <a:xfrm>
            <a:off x="469901" y="1463040"/>
            <a:ext cx="1024128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D2F4FC6C-8896-43EA-9839-E7201065E7DB}" type="datetimeFigureOut">
              <a:rPr lang="en-US" smtClean="0"/>
              <a:t>9/7/2022</a:t>
            </a:fld>
            <a:endParaRPr lang="en-US"/>
          </a:p>
        </p:txBody>
      </p:sp>
      <p:sp>
        <p:nvSpPr>
          <p:cNvPr id="19" name="Slide Number Placeholder 18"/>
          <p:cNvSpPr>
            <a:spLocks noGrp="1"/>
          </p:cNvSpPr>
          <p:nvPr>
            <p:ph type="sldNum" sz="quarter" idx="15"/>
          </p:nvPr>
        </p:nvSpPr>
        <p:spPr/>
        <p:txBody>
          <a:bodyPr/>
          <a:lstStyle/>
          <a:p>
            <a:fld id="{6577EBE7-9F82-4FF6-BD8E-4F2D210C4BC2}"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5020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093495-A96D-42E1-BA34-404550E8DE5A}"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88886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093495-A96D-42E1-BA34-404550E8DE5A}"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57624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093495-A96D-42E1-BA34-404550E8DE5A}"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47205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093495-A96D-42E1-BA34-404550E8DE5A}" type="datetimeFigureOut">
              <a:rPr lang="en-US" smtClean="0"/>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227977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E093495-A96D-42E1-BA34-404550E8DE5A}" type="datetimeFigureOut">
              <a:rPr lang="en-US" smtClean="0"/>
              <a:t>9/7/2022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85996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E093495-A96D-42E1-BA34-404550E8DE5A}" type="datetimeFigureOut">
              <a:rPr lang="en-US" smtClean="0"/>
              <a:t>9/7/2022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1598826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E093495-A96D-42E1-BA34-404550E8DE5A}" type="datetimeFigureOut">
              <a:rPr lang="en-US" smtClean="0"/>
              <a:t>9/7/2022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63297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093495-A96D-42E1-BA34-404550E8DE5A}"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C5E9B-5477-4D57-90F9-C7EAAB753346}" type="slidenum">
              <a:rPr lang="en-US" smtClean="0"/>
              <a:t>‹#›</a:t>
            </a:fld>
            <a:endParaRPr lang="en-US"/>
          </a:p>
        </p:txBody>
      </p:sp>
    </p:spTree>
    <p:extLst>
      <p:ext uri="{BB962C8B-B14F-4D97-AF65-F5344CB8AC3E}">
        <p14:creationId xmlns:p14="http://schemas.microsoft.com/office/powerpoint/2010/main" val="232958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E093495-A96D-42E1-BA34-404550E8DE5A}" type="datetimeFigureOut">
              <a:rPr lang="en-US" smtClean="0"/>
              <a:t>9/7/2022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CFC5E9B-5477-4D57-90F9-C7EAAB753346}" type="slidenum">
              <a:rPr lang="en-US" smtClean="0"/>
              <a:t>‹#›</a:t>
            </a:fld>
            <a:endParaRPr lang="en-US"/>
          </a:p>
        </p:txBody>
      </p:sp>
    </p:spTree>
    <p:extLst>
      <p:ext uri="{BB962C8B-B14F-4D97-AF65-F5344CB8AC3E}">
        <p14:creationId xmlns:p14="http://schemas.microsoft.com/office/powerpoint/2010/main" val="3640993632"/>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1" y="-241906"/>
            <a:ext cx="10740570" cy="6760272"/>
          </a:xfrm>
        </p:spPr>
        <p:txBody>
          <a:bodyPr>
            <a:normAutofit fontScale="90000"/>
          </a:bodyPr>
          <a:lstStyle/>
          <a:p>
            <a:pPr algn="ctr"/>
            <a:br>
              <a:rPr lang="en-US" sz="4800" b="1" dirty="0">
                <a:solidFill>
                  <a:schemeClr val="tx1"/>
                </a:solidFill>
                <a:latin typeface="Andalus" panose="02020603050405020304" pitchFamily="18" charset="-78"/>
                <a:cs typeface="Andalus" panose="02020603050405020304" pitchFamily="18" charset="-78"/>
              </a:rPr>
            </a:br>
            <a:r>
              <a:rPr lang="en-US" sz="4900" b="1" dirty="0">
                <a:solidFill>
                  <a:schemeClr val="tx1"/>
                </a:solidFill>
                <a:latin typeface="Andalus" panose="02020603050405020304" pitchFamily="18" charset="-78"/>
                <a:cs typeface="Andalus" panose="02020603050405020304" pitchFamily="18" charset="-78"/>
              </a:rPr>
              <a:t>Tracing the Trope of Redemptive Antisemitism</a:t>
            </a:r>
            <a:br>
              <a:rPr lang="en-US" sz="4900" b="1" dirty="0">
                <a:solidFill>
                  <a:schemeClr val="tx1"/>
                </a:solidFill>
                <a:latin typeface="Andalus" panose="02020603050405020304" pitchFamily="18" charset="-78"/>
                <a:cs typeface="Andalus" panose="02020603050405020304" pitchFamily="18" charset="-78"/>
              </a:rPr>
            </a:br>
            <a:br>
              <a:rPr lang="en-US" sz="5400" dirty="0">
                <a:solidFill>
                  <a:schemeClr val="tx1"/>
                </a:solidFill>
                <a:latin typeface="Andalus" panose="02020603050405020304" pitchFamily="18" charset="-78"/>
                <a:cs typeface="Andalus" panose="02020603050405020304" pitchFamily="18" charset="-78"/>
              </a:rPr>
            </a:br>
            <a:r>
              <a:rPr lang="en-US" sz="3200" b="1" dirty="0">
                <a:solidFill>
                  <a:schemeClr val="tx1"/>
                </a:solidFill>
                <a:latin typeface="Andalus" panose="02020603050405020304" pitchFamily="18" charset="-78"/>
                <a:cs typeface="Andalus" panose="02020603050405020304" pitchFamily="18" charset="-78"/>
              </a:rPr>
              <a:t>by</a:t>
            </a:r>
            <a:br>
              <a:rPr lang="en-US" sz="3200" b="1" dirty="0">
                <a:solidFill>
                  <a:schemeClr val="tx1"/>
                </a:solidFill>
                <a:latin typeface="Andalus" panose="02020603050405020304" pitchFamily="18" charset="-78"/>
                <a:cs typeface="Andalus" panose="02020603050405020304" pitchFamily="18" charset="-78"/>
              </a:rPr>
            </a:br>
            <a:r>
              <a:rPr lang="en-US" sz="3200" b="1" dirty="0">
                <a:solidFill>
                  <a:schemeClr val="tx1"/>
                </a:solidFill>
                <a:latin typeface="Andalus" panose="02020603050405020304" pitchFamily="18" charset="-78"/>
                <a:cs typeface="Andalus" panose="02020603050405020304" pitchFamily="18" charset="-78"/>
              </a:rPr>
              <a:t>David Patterson</a:t>
            </a:r>
            <a:br>
              <a:rPr lang="en-US" sz="3200" b="1" dirty="0">
                <a:solidFill>
                  <a:schemeClr val="tx1"/>
                </a:solidFill>
                <a:latin typeface="Andalus" panose="02020603050405020304" pitchFamily="18" charset="-78"/>
                <a:cs typeface="Andalus" panose="02020603050405020304" pitchFamily="18" charset="-78"/>
              </a:rPr>
            </a:br>
            <a:r>
              <a:rPr lang="en-US" sz="3200" b="1" dirty="0">
                <a:solidFill>
                  <a:schemeClr val="tx1"/>
                </a:solidFill>
                <a:latin typeface="Andalus" panose="02020603050405020304" pitchFamily="18" charset="-78"/>
                <a:cs typeface="Andalus" panose="02020603050405020304" pitchFamily="18" charset="-78"/>
              </a:rPr>
              <a:t>Hillel A. Feinberg Distinguished Professor</a:t>
            </a:r>
            <a:br>
              <a:rPr lang="en-US" sz="3200" b="1" dirty="0">
                <a:solidFill>
                  <a:schemeClr val="tx1"/>
                </a:solidFill>
                <a:latin typeface="Andalus" panose="02020603050405020304" pitchFamily="18" charset="-78"/>
                <a:cs typeface="Andalus" panose="02020603050405020304" pitchFamily="18" charset="-78"/>
              </a:rPr>
            </a:br>
            <a:r>
              <a:rPr lang="en-US" sz="3200" b="1" dirty="0">
                <a:solidFill>
                  <a:schemeClr val="tx1"/>
                </a:solidFill>
                <a:latin typeface="Andalus" panose="02020603050405020304" pitchFamily="18" charset="-78"/>
                <a:cs typeface="Andalus" panose="02020603050405020304" pitchFamily="18" charset="-78"/>
              </a:rPr>
              <a:t>Ackerman Center for Holocaust Studies</a:t>
            </a:r>
            <a:br>
              <a:rPr lang="en-US" sz="3200" b="1" dirty="0">
                <a:solidFill>
                  <a:schemeClr val="tx1"/>
                </a:solidFill>
                <a:latin typeface="Andalus" panose="02020603050405020304" pitchFamily="18" charset="-78"/>
                <a:cs typeface="Andalus" panose="02020603050405020304" pitchFamily="18" charset="-78"/>
              </a:rPr>
            </a:br>
            <a:r>
              <a:rPr lang="en-US" sz="3200" b="1" dirty="0">
                <a:solidFill>
                  <a:schemeClr val="tx1"/>
                </a:solidFill>
                <a:latin typeface="Andalus" panose="02020603050405020304" pitchFamily="18" charset="-78"/>
                <a:cs typeface="Andalus" panose="02020603050405020304" pitchFamily="18" charset="-78"/>
              </a:rPr>
              <a:t>University of Texas at Dallas</a:t>
            </a:r>
            <a:br>
              <a:rPr lang="en-US" sz="3200" b="1" dirty="0">
                <a:solidFill>
                  <a:schemeClr val="tx1"/>
                </a:solidFill>
                <a:latin typeface="Andalus" panose="02020603050405020304" pitchFamily="18" charset="-78"/>
                <a:cs typeface="Andalus" panose="02020603050405020304" pitchFamily="18" charset="-78"/>
              </a:rPr>
            </a:br>
            <a:r>
              <a:rPr lang="en-US" sz="3200" b="1" dirty="0">
                <a:solidFill>
                  <a:schemeClr val="tx1"/>
                </a:solidFill>
                <a:latin typeface="Andalus" panose="02020603050405020304" pitchFamily="18" charset="-78"/>
                <a:cs typeface="Andalus" panose="02020603050405020304" pitchFamily="18" charset="-78"/>
              </a:rPr>
              <a:t>Senior Research Fellow</a:t>
            </a:r>
            <a:br>
              <a:rPr lang="en-US" sz="3200" b="1" dirty="0">
                <a:solidFill>
                  <a:schemeClr val="tx1"/>
                </a:solidFill>
                <a:latin typeface="Andalus" panose="02020603050405020304" pitchFamily="18" charset="-78"/>
                <a:cs typeface="Andalus" panose="02020603050405020304" pitchFamily="18" charset="-78"/>
              </a:rPr>
            </a:br>
            <a:r>
              <a:rPr lang="en-US" sz="3200" b="1" dirty="0">
                <a:solidFill>
                  <a:schemeClr val="tx1"/>
                </a:solidFill>
                <a:latin typeface="Andalus" panose="02020603050405020304" pitchFamily="18" charset="-78"/>
                <a:cs typeface="Andalus" panose="02020603050405020304" pitchFamily="18" charset="-78"/>
              </a:rPr>
              <a:t>Institute for the Study of Global Antisemitism and Policy</a:t>
            </a:r>
            <a:br>
              <a:rPr lang="en-US" sz="4000" dirty="0">
                <a:solidFill>
                  <a:schemeClr val="tx1"/>
                </a:solidFill>
                <a:latin typeface="Algerian" panose="04020705040A02060702" pitchFamily="82" charset="0"/>
              </a:rPr>
            </a:br>
            <a:endParaRPr lang="en-US" sz="4000" dirty="0">
              <a:solidFill>
                <a:schemeClr val="tx1"/>
              </a:solidFill>
              <a:latin typeface="Algerian" panose="04020705040A02060702" pitchFamily="82" charset="0"/>
            </a:endParaRPr>
          </a:p>
        </p:txBody>
      </p:sp>
      <p:sp>
        <p:nvSpPr>
          <p:cNvPr id="3" name="Subtitle 2"/>
          <p:cNvSpPr>
            <a:spLocks noGrp="1"/>
          </p:cNvSpPr>
          <p:nvPr>
            <p:ph type="subTitle" idx="1"/>
          </p:nvPr>
        </p:nvSpPr>
        <p:spPr>
          <a:xfrm>
            <a:off x="2438400" y="3262490"/>
            <a:ext cx="8229600" cy="2968978"/>
          </a:xfrm>
        </p:spPr>
        <p:txBody>
          <a:bodyPr>
            <a:normAutofit/>
          </a:bodyPr>
          <a:lstStyle/>
          <a:p>
            <a:pPr algn="ctr"/>
            <a:r>
              <a:rPr lang="en-US" dirty="0">
                <a:solidFill>
                  <a:schemeClr val="bg1"/>
                </a:solidFill>
              </a:rPr>
              <a:t> </a:t>
            </a:r>
            <a:endParaRPr lang="en-US" sz="7400" dirty="0">
              <a:solidFill>
                <a:schemeClr val="bg1"/>
              </a:solidFill>
              <a:latin typeface="Andalus" panose="02020603050405020304" pitchFamily="18" charset="-78"/>
              <a:cs typeface="Andalus" panose="02020603050405020304" pitchFamily="18" charset="-78"/>
            </a:endParaRPr>
          </a:p>
          <a:p>
            <a:pPr marL="457200" indent="-457200" algn="ctr">
              <a:buFont typeface="+mj-lt"/>
              <a:buAutoNum type="arabicPeriod"/>
            </a:pPr>
            <a:endParaRPr lang="en-US" i="1" dirty="0">
              <a:solidFill>
                <a:schemeClr val="bg1"/>
              </a:solidFill>
            </a:endParaRPr>
          </a:p>
          <a:p>
            <a:pPr marL="457200" indent="-457200" algn="ctr">
              <a:buFont typeface="+mj-lt"/>
              <a:buAutoNum type="arabicPeriod"/>
            </a:pPr>
            <a:endParaRPr lang="en-US" i="1" dirty="0">
              <a:solidFill>
                <a:schemeClr val="bg1"/>
              </a:solidFill>
            </a:endParaRPr>
          </a:p>
          <a:p>
            <a:pPr marL="457200" indent="-457200" algn="ctr">
              <a:buFont typeface="+mj-lt"/>
              <a:buAutoNum type="arabicPeriod"/>
            </a:pPr>
            <a:endParaRPr lang="en-US" i="1" dirty="0">
              <a:solidFill>
                <a:schemeClr val="bg1"/>
              </a:solidFill>
            </a:endParaRPr>
          </a:p>
          <a:p>
            <a:pPr algn="ctr"/>
            <a:endParaRPr lang="en-US" i="1" dirty="0">
              <a:solidFill>
                <a:schemeClr val="bg1"/>
              </a:solidFill>
            </a:endParaRPr>
          </a:p>
          <a:p>
            <a:pPr marL="457200" indent="-457200" algn="ctr">
              <a:buFont typeface="+mj-lt"/>
              <a:buAutoNum type="arabicPeriod"/>
            </a:pPr>
            <a:endParaRPr lang="en-US" i="1" dirty="0">
              <a:solidFill>
                <a:schemeClr val="bg1"/>
              </a:solidFill>
            </a:endParaRPr>
          </a:p>
          <a:p>
            <a:pPr marL="457200" indent="-457200" algn="ctr">
              <a:buFont typeface="+mj-lt"/>
              <a:buAutoNum type="arabicPeriod"/>
            </a:pPr>
            <a:endParaRPr lang="en-US" i="1" dirty="0">
              <a:solidFill>
                <a:schemeClr val="bg1"/>
              </a:solidFill>
            </a:endParaRPr>
          </a:p>
        </p:txBody>
      </p:sp>
    </p:spTree>
    <p:extLst>
      <p:ext uri="{BB962C8B-B14F-4D97-AF65-F5344CB8AC3E}">
        <p14:creationId xmlns:p14="http://schemas.microsoft.com/office/powerpoint/2010/main" val="2231492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452718"/>
            <a:ext cx="9920205" cy="1400530"/>
          </a:xfrm>
        </p:spPr>
        <p:txBody>
          <a:bodyPr/>
          <a:lstStyle/>
          <a:p>
            <a:r>
              <a:rPr lang="en-US" sz="4000" b="1" dirty="0">
                <a:solidFill>
                  <a:schemeClr val="tx1"/>
                </a:solidFill>
                <a:latin typeface="Andalus" panose="02020603050405020304" pitchFamily="18" charset="-78"/>
                <a:cs typeface="Andalus" panose="02020603050405020304" pitchFamily="18" charset="-78"/>
              </a:rPr>
              <a:t>Joel Carmichael: </a:t>
            </a:r>
            <a:r>
              <a:rPr lang="en-US" sz="4000" b="1" i="1" dirty="0">
                <a:solidFill>
                  <a:schemeClr val="tx1"/>
                </a:solidFill>
                <a:latin typeface="Andalus" panose="02020603050405020304" pitchFamily="18" charset="-78"/>
                <a:cs typeface="Andalus" panose="02020603050405020304" pitchFamily="18" charset="-78"/>
              </a:rPr>
              <a:t>The </a:t>
            </a:r>
            <a:br>
              <a:rPr lang="en-US" sz="4000" b="1" i="1" dirty="0">
                <a:solidFill>
                  <a:schemeClr val="tx1"/>
                </a:solidFill>
                <a:latin typeface="Andalus" panose="02020603050405020304" pitchFamily="18" charset="-78"/>
                <a:cs typeface="Andalus" panose="02020603050405020304" pitchFamily="18" charset="-78"/>
              </a:rPr>
            </a:br>
            <a:r>
              <a:rPr lang="en-US" sz="4000" b="1" i="1" dirty="0" err="1">
                <a:solidFill>
                  <a:schemeClr val="tx1"/>
                </a:solidFill>
                <a:latin typeface="Andalus" panose="02020603050405020304" pitchFamily="18" charset="-78"/>
                <a:cs typeface="Andalus" panose="02020603050405020304" pitchFamily="18" charset="-78"/>
              </a:rPr>
              <a:t>Satanizing</a:t>
            </a:r>
            <a:r>
              <a:rPr lang="en-US" sz="4000" b="1" i="1" dirty="0">
                <a:solidFill>
                  <a:schemeClr val="tx1"/>
                </a:solidFill>
                <a:latin typeface="Andalus" panose="02020603050405020304" pitchFamily="18" charset="-78"/>
                <a:cs typeface="Andalus" panose="02020603050405020304" pitchFamily="18" charset="-78"/>
              </a:rPr>
              <a:t> of the Jews</a:t>
            </a:r>
            <a:br>
              <a:rPr lang="en-US" sz="4000" b="1" i="1" dirty="0">
                <a:solidFill>
                  <a:schemeClr val="tx1"/>
                </a:solidFill>
                <a:latin typeface="Andalus" panose="02020603050405020304" pitchFamily="18" charset="-78"/>
                <a:cs typeface="Andalus" panose="02020603050405020304" pitchFamily="18" charset="-78"/>
              </a:rPr>
            </a:br>
            <a:br>
              <a:rPr lang="en-US" sz="4000" b="1" i="1" dirty="0">
                <a:solidFill>
                  <a:schemeClr val="tx1"/>
                </a:solidFill>
                <a:latin typeface="Andalus" panose="02020603050405020304" pitchFamily="18" charset="-78"/>
                <a:cs typeface="Andalus" panose="02020603050405020304" pitchFamily="18" charset="-78"/>
              </a:rPr>
            </a:br>
            <a:r>
              <a:rPr lang="en-US" sz="2800" b="1" dirty="0"/>
              <a:t>“What would otherwise have been </a:t>
            </a:r>
            <a:br>
              <a:rPr lang="en-US" sz="2800" b="1" dirty="0"/>
            </a:br>
            <a:r>
              <a:rPr lang="en-US" sz="2800" b="1" dirty="0"/>
              <a:t>mere exoticism, a cluster of normal </a:t>
            </a:r>
            <a:br>
              <a:rPr lang="en-US" sz="2800" b="1" dirty="0"/>
            </a:br>
            <a:r>
              <a:rPr lang="en-US" sz="2800" b="1" dirty="0"/>
              <a:t>dissimilarities between different groups, </a:t>
            </a:r>
            <a:br>
              <a:rPr lang="en-US" sz="2800" b="1" dirty="0"/>
            </a:br>
            <a:r>
              <a:rPr lang="en-US" sz="2800" b="1" dirty="0"/>
              <a:t>was escalated by the Jewish role as a </a:t>
            </a:r>
            <a:br>
              <a:rPr lang="en-US" sz="2800" b="1" dirty="0"/>
            </a:br>
            <a:r>
              <a:rPr lang="en-US" sz="2800" b="1" i="1" u="sng" dirty="0"/>
              <a:t>Counter-Incarnation</a:t>
            </a:r>
            <a:r>
              <a:rPr lang="en-US" sz="2800" b="1" dirty="0"/>
              <a:t> to a level of lofty</a:t>
            </a:r>
            <a:br>
              <a:rPr lang="en-US" sz="2800" b="1" dirty="0"/>
            </a:br>
            <a:r>
              <a:rPr lang="en-US" sz="2800" b="1" dirty="0"/>
              <a:t> horror that, in the very process of </a:t>
            </a:r>
            <a:br>
              <a:rPr lang="en-US" sz="2800" b="1" dirty="0"/>
            </a:br>
            <a:r>
              <a:rPr lang="en-US" sz="2800" b="1" dirty="0"/>
              <a:t>‘sparing’ the Jews, heightened </a:t>
            </a:r>
            <a:br>
              <a:rPr lang="en-US" sz="2800" b="1" dirty="0"/>
            </a:br>
            <a:r>
              <a:rPr lang="en-US" sz="2800" b="1" dirty="0"/>
              <a:t>their demonically powerful </a:t>
            </a:r>
            <a:br>
              <a:rPr lang="en-US" sz="2800" b="1" dirty="0"/>
            </a:br>
            <a:r>
              <a:rPr lang="en-US" sz="2800" b="1" dirty="0"/>
              <a:t>character.”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3547" y="1377517"/>
            <a:ext cx="4802917" cy="4754880"/>
          </a:xfrm>
        </p:spPr>
      </p:pic>
    </p:spTree>
    <p:extLst>
      <p:ext uri="{BB962C8B-B14F-4D97-AF65-F5344CB8AC3E}">
        <p14:creationId xmlns:p14="http://schemas.microsoft.com/office/powerpoint/2010/main" val="1059198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Steven Katz: </a:t>
            </a:r>
            <a:r>
              <a:rPr lang="en-US" b="1" i="1" dirty="0"/>
              <a:t>The Holocaust in Historical </a:t>
            </a:r>
            <a:r>
              <a:rPr lang="en-US" b="1" i="1" dirty="0" err="1"/>
              <a:t>COntext</a:t>
            </a:r>
            <a:endParaRPr lang="en-US" b="1" dirty="0"/>
          </a:p>
        </p:txBody>
      </p:sp>
      <p:sp>
        <p:nvSpPr>
          <p:cNvPr id="3" name="Content Placeholder 2"/>
          <p:cNvSpPr>
            <a:spLocks noGrp="1"/>
          </p:cNvSpPr>
          <p:nvPr>
            <p:ph idx="1"/>
          </p:nvPr>
        </p:nvSpPr>
        <p:spPr>
          <a:xfrm>
            <a:off x="182880" y="2052918"/>
            <a:ext cx="9866973" cy="4195481"/>
          </a:xfrm>
        </p:spPr>
        <p:txBody>
          <a:bodyPr>
            <a:normAutofit fontScale="92500" lnSpcReduction="20000"/>
          </a:bodyPr>
          <a:lstStyle/>
          <a:p>
            <a:pPr marL="0" indent="0">
              <a:buNone/>
            </a:pPr>
            <a:r>
              <a:rPr lang="en-US" sz="3200" b="1" dirty="0"/>
              <a:t>Once the Jews become a </a:t>
            </a:r>
          </a:p>
          <a:p>
            <a:pPr marL="0" indent="0">
              <a:buNone/>
            </a:pPr>
            <a:r>
              <a:rPr lang="en-US" sz="3200" b="1" dirty="0"/>
              <a:t>theological category, they </a:t>
            </a:r>
          </a:p>
          <a:p>
            <a:pPr marL="0" indent="0">
              <a:buNone/>
            </a:pPr>
            <a:r>
              <a:rPr lang="en-US" sz="3200" b="1" dirty="0"/>
              <a:t>become “a </a:t>
            </a:r>
            <a:r>
              <a:rPr lang="en-US" sz="3200" b="1" i="1" dirty="0"/>
              <a:t>mythic</a:t>
            </a:r>
            <a:r>
              <a:rPr lang="en-US" sz="3200" b="1" dirty="0"/>
              <a:t> creature… </a:t>
            </a:r>
          </a:p>
          <a:p>
            <a:pPr marL="0" indent="0">
              <a:buNone/>
            </a:pPr>
            <a:r>
              <a:rPr lang="en-US" sz="3200" b="1" dirty="0"/>
              <a:t>Jews, a Jew, can be God </a:t>
            </a:r>
          </a:p>
          <a:p>
            <a:pPr marL="0" indent="0">
              <a:buNone/>
            </a:pPr>
            <a:r>
              <a:rPr lang="en-US" sz="3200" b="1" dirty="0"/>
              <a:t>incarnate; they can be the </a:t>
            </a:r>
          </a:p>
          <a:p>
            <a:pPr marL="0" indent="0">
              <a:buNone/>
            </a:pPr>
            <a:r>
              <a:rPr lang="en-US" sz="3200" b="1" i="1" u="sng" dirty="0"/>
              <a:t>Devil incarnate</a:t>
            </a:r>
            <a:r>
              <a:rPr lang="en-US" sz="3200" b="1" dirty="0"/>
              <a:t>; but they can </a:t>
            </a:r>
          </a:p>
          <a:p>
            <a:pPr marL="0" indent="0">
              <a:buNone/>
            </a:pPr>
            <a:r>
              <a:rPr lang="en-US" sz="3200" b="1" dirty="0"/>
              <a:t>never again be </a:t>
            </a:r>
            <a:r>
              <a:rPr lang="en-US" sz="3200" b="1" i="1" dirty="0"/>
              <a:t>merely</a:t>
            </a:r>
            <a:r>
              <a:rPr lang="en-US" sz="3200" b="1" dirty="0"/>
              <a:t> human </a:t>
            </a:r>
          </a:p>
          <a:p>
            <a:pPr marL="0" indent="0">
              <a:buNone/>
            </a:pPr>
            <a:r>
              <a:rPr lang="en-US" sz="3200" b="1" dirty="0"/>
              <a:t>beings.”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869" y="1258388"/>
            <a:ext cx="4224536" cy="5486400"/>
          </a:xfrm>
          <a:prstGeom prst="rect">
            <a:avLst/>
          </a:prstGeom>
        </p:spPr>
      </p:pic>
    </p:spTree>
    <p:extLst>
      <p:ext uri="{BB962C8B-B14F-4D97-AF65-F5344CB8AC3E}">
        <p14:creationId xmlns:p14="http://schemas.microsoft.com/office/powerpoint/2010/main" val="3134276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05274"/>
            <a:ext cx="9404723" cy="1062344"/>
          </a:xfrm>
        </p:spPr>
        <p:txBody>
          <a:bodyPr/>
          <a:lstStyle/>
          <a:p>
            <a:pPr algn="ctr"/>
            <a:r>
              <a:rPr lang="en-US" sz="4800" b="1" dirty="0">
                <a:solidFill>
                  <a:schemeClr val="tx1"/>
                </a:solidFill>
                <a:latin typeface="Andalus" panose="02020603050405020304" pitchFamily="18" charset="-78"/>
                <a:cs typeface="Andalus" panose="02020603050405020304" pitchFamily="18" charset="-78"/>
              </a:rPr>
              <a:t>St. Jerome (347 – 420)</a:t>
            </a:r>
            <a:endParaRPr lang="en-US" sz="4800" b="1" dirty="0">
              <a:solidFill>
                <a:schemeClr val="tx1"/>
              </a:solidFill>
            </a:endParaRPr>
          </a:p>
        </p:txBody>
      </p:sp>
      <p:sp>
        <p:nvSpPr>
          <p:cNvPr id="3" name="Content Placeholder 2"/>
          <p:cNvSpPr>
            <a:spLocks noGrp="1"/>
          </p:cNvSpPr>
          <p:nvPr>
            <p:ph idx="1"/>
          </p:nvPr>
        </p:nvSpPr>
        <p:spPr>
          <a:xfrm>
            <a:off x="282222" y="105274"/>
            <a:ext cx="11356622" cy="6752726"/>
          </a:xfrm>
        </p:spPr>
        <p:txBody>
          <a:bodyPr>
            <a:noAutofit/>
          </a:bodyPr>
          <a:lstStyle/>
          <a:p>
            <a:pPr marL="0" indent="0" algn="ctr">
              <a:buNone/>
            </a:pPr>
            <a:endParaRPr lang="en-US" sz="2400" dirty="0">
              <a:latin typeface="Andalus" panose="02020603050405020304" pitchFamily="18" charset="-78"/>
              <a:cs typeface="Andalus" panose="02020603050405020304" pitchFamily="18" charset="-78"/>
            </a:endParaRPr>
          </a:p>
          <a:p>
            <a:pPr marL="0" indent="0" algn="ctr">
              <a:buNone/>
            </a:pPr>
            <a:endParaRPr lang="en-US" sz="2400" dirty="0">
              <a:latin typeface="Andalus" panose="02020603050405020304" pitchFamily="18" charset="-78"/>
              <a:cs typeface="Andalus" panose="02020603050405020304" pitchFamily="18" charset="-78"/>
            </a:endParaRPr>
          </a:p>
          <a:p>
            <a:pPr marL="0" indent="0" algn="ctr">
              <a:buNone/>
            </a:pPr>
            <a:endParaRPr lang="en-US" sz="2400" dirty="0">
              <a:latin typeface="Andalus" panose="02020603050405020304" pitchFamily="18" charset="-78"/>
              <a:cs typeface="Andalus" panose="02020603050405020304" pitchFamily="18" charset="-78"/>
            </a:endParaRPr>
          </a:p>
          <a:p>
            <a:pPr marL="0" indent="0" algn="ctr">
              <a:buNone/>
            </a:pPr>
            <a:endParaRPr lang="en-US" sz="2400" dirty="0">
              <a:latin typeface="Andalus" panose="02020603050405020304" pitchFamily="18" charset="-78"/>
              <a:cs typeface="Andalus" panose="02020603050405020304" pitchFamily="18" charset="-78"/>
            </a:endParaRPr>
          </a:p>
          <a:p>
            <a:pPr marL="0" indent="0" algn="ctr">
              <a:buNone/>
            </a:pPr>
            <a:endParaRPr lang="en-US" sz="2400" dirty="0">
              <a:latin typeface="Andalus" panose="02020603050405020304" pitchFamily="18" charset="-78"/>
              <a:cs typeface="Andalus" panose="02020603050405020304" pitchFamily="18" charset="-78"/>
            </a:endParaRPr>
          </a:p>
          <a:p>
            <a:pPr marL="0" indent="0" algn="ctr">
              <a:buNone/>
            </a:pPr>
            <a:endParaRPr lang="en-US" sz="2400" dirty="0">
              <a:latin typeface="Andalus" panose="02020603050405020304" pitchFamily="18" charset="-78"/>
              <a:cs typeface="Andalus" panose="02020603050405020304" pitchFamily="18" charset="-78"/>
            </a:endParaRPr>
          </a:p>
          <a:p>
            <a:pPr marL="0" indent="0" algn="ctr">
              <a:buNone/>
            </a:pPr>
            <a:endParaRPr lang="en-US" sz="2400" dirty="0">
              <a:latin typeface="Andalus" panose="02020603050405020304" pitchFamily="18" charset="-78"/>
              <a:cs typeface="Andalus" panose="02020603050405020304" pitchFamily="18" charset="-78"/>
            </a:endParaRPr>
          </a:p>
          <a:p>
            <a:pPr marL="0" indent="0" algn="ctr">
              <a:buNone/>
            </a:pPr>
            <a:endParaRPr lang="en-US" sz="2400" dirty="0">
              <a:latin typeface="Andalus" panose="02020603050405020304" pitchFamily="18" charset="-78"/>
              <a:cs typeface="Andalus" panose="02020603050405020304" pitchFamily="18" charset="-78"/>
            </a:endParaRPr>
          </a:p>
          <a:p>
            <a:pPr marL="0" indent="0" algn="ctr">
              <a:buNone/>
            </a:pPr>
            <a:endParaRPr lang="en-US" sz="2400" b="1" dirty="0">
              <a:latin typeface="Andalus" panose="02020603050405020304" pitchFamily="18" charset="-78"/>
              <a:cs typeface="Andalus" panose="02020603050405020304" pitchFamily="18" charset="-78"/>
            </a:endParaRPr>
          </a:p>
          <a:p>
            <a:pPr marL="0" indent="0" algn="ctr">
              <a:buNone/>
            </a:pPr>
            <a:endParaRPr lang="en-US" sz="2400" b="1" dirty="0">
              <a:latin typeface="Andalus" panose="02020603050405020304" pitchFamily="18" charset="-78"/>
              <a:cs typeface="Andalus" panose="02020603050405020304" pitchFamily="18" charset="-78"/>
            </a:endParaRPr>
          </a:p>
          <a:p>
            <a:pPr marL="0" indent="0" algn="ctr">
              <a:buNone/>
            </a:pPr>
            <a:r>
              <a:rPr lang="en-US" sz="3600" b="1" dirty="0">
                <a:latin typeface="Andalus" panose="02020603050405020304" pitchFamily="18" charset="-78"/>
                <a:cs typeface="Andalus" panose="02020603050405020304" pitchFamily="18" charset="-78"/>
              </a:rPr>
              <a:t>Demonization: “Whoever observes ceremonies of the Jews… has fallen into the pit of the devil.”</a:t>
            </a:r>
          </a:p>
          <a:p>
            <a:pPr marL="0" indent="0" algn="ctr">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929" y="1167618"/>
            <a:ext cx="3872089" cy="3840480"/>
          </a:xfrm>
          <a:prstGeom prst="rect">
            <a:avLst/>
          </a:prstGeom>
        </p:spPr>
      </p:pic>
    </p:spTree>
    <p:extLst>
      <p:ext uri="{BB962C8B-B14F-4D97-AF65-F5344CB8AC3E}">
        <p14:creationId xmlns:p14="http://schemas.microsoft.com/office/powerpoint/2010/main" val="3763419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5" y="0"/>
            <a:ext cx="9689590" cy="1853248"/>
          </a:xfrm>
        </p:spPr>
        <p:txBody>
          <a:bodyPr/>
          <a:lstStyle/>
          <a:p>
            <a:r>
              <a:rPr lang="en-US" sz="4400" b="1" dirty="0">
                <a:solidFill>
                  <a:schemeClr val="tx1"/>
                </a:solidFill>
                <a:latin typeface="Andalus" panose="02020603050405020304" pitchFamily="18" charset="-78"/>
                <a:cs typeface="Andalus" panose="02020603050405020304" pitchFamily="18" charset="-78"/>
              </a:rPr>
              <a:t>St. John Chrysostom, the</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“Golden-Mouthed” </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(349 – 407)</a:t>
            </a:r>
            <a:endParaRPr lang="en-US" sz="4400" b="1" dirty="0">
              <a:solidFill>
                <a:schemeClr val="tx1"/>
              </a:solidFill>
            </a:endParaRPr>
          </a:p>
        </p:txBody>
      </p:sp>
      <p:sp>
        <p:nvSpPr>
          <p:cNvPr id="3" name="Content Placeholder 2"/>
          <p:cNvSpPr>
            <a:spLocks noGrp="1"/>
          </p:cNvSpPr>
          <p:nvPr>
            <p:ph idx="1"/>
          </p:nvPr>
        </p:nvSpPr>
        <p:spPr>
          <a:xfrm>
            <a:off x="237067" y="1853248"/>
            <a:ext cx="11513499" cy="5004752"/>
          </a:xfrm>
        </p:spPr>
        <p:txBody>
          <a:bodyPr>
            <a:normAutofit/>
          </a:bodyPr>
          <a:lstStyle/>
          <a:p>
            <a:pPr marL="0" indent="0">
              <a:buNone/>
            </a:pPr>
            <a:endParaRPr lang="en-US" sz="3600" b="1" dirty="0">
              <a:latin typeface="Andalus" panose="02020603050405020304" pitchFamily="18" charset="-78"/>
              <a:cs typeface="Andalus" panose="02020603050405020304" pitchFamily="18" charset="-78"/>
            </a:endParaRPr>
          </a:p>
          <a:p>
            <a:pPr marL="0" indent="0">
              <a:buNone/>
            </a:pPr>
            <a:r>
              <a:rPr lang="en-US" sz="3600" b="1" dirty="0">
                <a:latin typeface="Andalus" panose="02020603050405020304" pitchFamily="18" charset="-78"/>
                <a:cs typeface="Andalus" panose="02020603050405020304" pitchFamily="18" charset="-78"/>
              </a:rPr>
              <a:t>Demonization, naming the evil: </a:t>
            </a:r>
          </a:p>
          <a:p>
            <a:pPr marL="0" indent="0">
              <a:buNone/>
            </a:pPr>
            <a:r>
              <a:rPr lang="en-US" sz="3600" b="1" dirty="0">
                <a:latin typeface="Andalus" panose="02020603050405020304" pitchFamily="18" charset="-78"/>
                <a:cs typeface="Andalus" panose="02020603050405020304" pitchFamily="18" charset="-78"/>
              </a:rPr>
              <a:t>“What is in the synagogue of </a:t>
            </a:r>
          </a:p>
          <a:p>
            <a:pPr marL="0" indent="0">
              <a:buNone/>
            </a:pPr>
            <a:r>
              <a:rPr lang="en-US" sz="3600" b="1" dirty="0">
                <a:latin typeface="Andalus" panose="02020603050405020304" pitchFamily="18" charset="-78"/>
                <a:cs typeface="Andalus" panose="02020603050405020304" pitchFamily="18" charset="-78"/>
              </a:rPr>
              <a:t>the Jews who </a:t>
            </a:r>
            <a:r>
              <a:rPr lang="en-US" sz="3600" b="1" i="1" dirty="0">
                <a:latin typeface="Andalus" panose="02020603050405020304" pitchFamily="18" charset="-78"/>
                <a:cs typeface="Andalus" panose="02020603050405020304" pitchFamily="18" charset="-78"/>
              </a:rPr>
              <a:t>fight against God?</a:t>
            </a:r>
          </a:p>
          <a:p>
            <a:pPr marL="0" indent="0">
              <a:buNone/>
            </a:pPr>
            <a:r>
              <a:rPr lang="en-US" sz="3600" b="1" dirty="0">
                <a:latin typeface="Andalus" panose="02020603050405020304" pitchFamily="18" charset="-78"/>
                <a:cs typeface="Andalus" panose="02020603050405020304" pitchFamily="18" charset="-78"/>
              </a:rPr>
              <a:t>It is the devil, who leads them </a:t>
            </a:r>
          </a:p>
          <a:p>
            <a:pPr marL="0" indent="0">
              <a:buNone/>
            </a:pPr>
            <a:r>
              <a:rPr lang="en-US" sz="3600" b="1" dirty="0">
                <a:latin typeface="Andalus" panose="02020603050405020304" pitchFamily="18" charset="-78"/>
                <a:cs typeface="Andalus" panose="02020603050405020304" pitchFamily="18" charset="-78"/>
              </a:rPr>
              <a:t>in their revels.”</a:t>
            </a:r>
          </a:p>
          <a:p>
            <a:pPr marL="0" indent="0">
              <a:buNone/>
            </a:pPr>
            <a:endParaRPr lang="en-US" sz="3600" b="1" dirty="0">
              <a:latin typeface="Andalus" panose="02020603050405020304" pitchFamily="18" charset="-78"/>
              <a:cs typeface="Andalus" panose="02020603050405020304" pitchFamily="18" charset="-78"/>
            </a:endParaRPr>
          </a:p>
          <a:p>
            <a:pPr marL="0" indent="0">
              <a:buNone/>
            </a:pPr>
            <a:endParaRPr lang="en-US" sz="4400" dirty="0">
              <a:latin typeface="Andalus" panose="02020603050405020304" pitchFamily="18" charset="-78"/>
              <a:cs typeface="Andalus" panose="02020603050405020304" pitchFamily="18" charset="-78"/>
            </a:endParaRPr>
          </a:p>
          <a:p>
            <a:pPr marL="0" indent="0">
              <a:buNone/>
            </a:pPr>
            <a:endParaRPr lang="en-US" sz="4400" dirty="0">
              <a:latin typeface="Andalus" panose="02020603050405020304" pitchFamily="18" charset="-78"/>
              <a:cs typeface="Andalus" panose="02020603050405020304" pitchFamily="18" charset="-78"/>
            </a:endParaRPr>
          </a:p>
          <a:p>
            <a:pPr marL="0" indent="0">
              <a:buNone/>
            </a:pPr>
            <a:endParaRPr lang="en-US" sz="4400" dirty="0">
              <a:latin typeface="Andalus" panose="02020603050405020304" pitchFamily="18" charset="-78"/>
              <a:cs typeface="Andalus" panose="02020603050405020304" pitchFamily="18" charset="-78"/>
            </a:endParaRPr>
          </a:p>
          <a:p>
            <a:pPr marL="0" indent="0">
              <a:buNone/>
            </a:pPr>
            <a:endParaRPr lang="en-US" sz="4400" dirty="0">
              <a:latin typeface="Andalus" panose="02020603050405020304" pitchFamily="18" charset="-78"/>
              <a:cs typeface="Andalus" panose="02020603050405020304" pitchFamily="18" charset="-78"/>
            </a:endParaRPr>
          </a:p>
          <a:p>
            <a:pPr marL="0" indent="0">
              <a:buNone/>
            </a:pPr>
            <a:endParaRPr lang="en-US" sz="4400" dirty="0">
              <a:latin typeface="Andalus" panose="02020603050405020304" pitchFamily="18" charset="-78"/>
              <a:cs typeface="Andalus" panose="02020603050405020304" pitchFamily="18" charset="-78"/>
            </a:endParaRPr>
          </a:p>
          <a:p>
            <a:pPr marL="0" indent="0">
              <a:buNone/>
            </a:pPr>
            <a:endParaRPr lang="en-US" sz="4400" dirty="0">
              <a:latin typeface="Andalus" panose="02020603050405020304" pitchFamily="18" charset="-78"/>
              <a:cs typeface="Andalus" panose="02020603050405020304" pitchFamily="18" charset="-78"/>
            </a:endParaRPr>
          </a:p>
          <a:p>
            <a:pPr marL="0" indent="0">
              <a:buNone/>
            </a:pP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484" y="101489"/>
            <a:ext cx="5000260" cy="6583680"/>
          </a:xfrm>
          <a:prstGeom prst="rect">
            <a:avLst/>
          </a:prstGeom>
        </p:spPr>
      </p:pic>
    </p:spTree>
    <p:extLst>
      <p:ext uri="{BB962C8B-B14F-4D97-AF65-F5344CB8AC3E}">
        <p14:creationId xmlns:p14="http://schemas.microsoft.com/office/powerpoint/2010/main" val="14861512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1"/>
                </a:solidFill>
                <a:latin typeface="Andalus" panose="02020603050405020304" pitchFamily="18" charset="-78"/>
                <a:cs typeface="Andalus" panose="02020603050405020304" pitchFamily="18" charset="-78"/>
              </a:rPr>
              <a:t>Ephraim of Syria (306 – 372)</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Holy Hatred of the Jew </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Added to the Liturgy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7156" y="1370308"/>
            <a:ext cx="5120640" cy="5120640"/>
          </a:xfrm>
        </p:spPr>
      </p:pic>
    </p:spTree>
    <p:extLst>
      <p:ext uri="{BB962C8B-B14F-4D97-AF65-F5344CB8AC3E}">
        <p14:creationId xmlns:p14="http://schemas.microsoft.com/office/powerpoint/2010/main" val="173173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Eusebius of </a:t>
            </a:r>
            <a:r>
              <a:rPr lang="en-US" b="1" dirty="0" err="1"/>
              <a:t>Caesaria</a:t>
            </a:r>
            <a:r>
              <a:rPr lang="en-US" b="1" dirty="0"/>
              <a:t> (d. 444): Hatred of the Jews is </a:t>
            </a:r>
            <a:br>
              <a:rPr lang="en-US" b="1" dirty="0"/>
            </a:br>
            <a:r>
              <a:rPr lang="en-US" b="1" dirty="0"/>
              <a:t>holy and pleasing to </a:t>
            </a:r>
            <a:br>
              <a:rPr lang="en-US" b="1" dirty="0"/>
            </a:br>
            <a:r>
              <a:rPr lang="en-US" b="1" dirty="0"/>
              <a:t>God.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83681" y="1373370"/>
            <a:ext cx="4637314" cy="5120640"/>
          </a:xfrm>
        </p:spPr>
      </p:pic>
    </p:spTree>
    <p:extLst>
      <p:ext uri="{BB962C8B-B14F-4D97-AF65-F5344CB8AC3E}">
        <p14:creationId xmlns:p14="http://schemas.microsoft.com/office/powerpoint/2010/main" val="222644175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latin typeface="Andalus" panose="02020603050405020304" pitchFamily="18" charset="-78"/>
                <a:cs typeface="Andalus" panose="02020603050405020304" pitchFamily="18" charset="-78"/>
              </a:rPr>
              <a:t>Athanasius I of Constantinople </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(1230 – 1310): </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Redemptive hatred: “It is the </a:t>
            </a:r>
            <a:br>
              <a:rPr lang="en-US" sz="4000" b="1" dirty="0">
                <a:solidFill>
                  <a:schemeClr val="tx1"/>
                </a:solidFill>
                <a:latin typeface="Andalus" panose="02020603050405020304" pitchFamily="18" charset="-78"/>
                <a:cs typeface="Andalus" panose="02020603050405020304" pitchFamily="18" charset="-78"/>
              </a:rPr>
            </a:br>
            <a:r>
              <a:rPr lang="en-US" sz="4000" b="1" i="1" u="sng" dirty="0">
                <a:solidFill>
                  <a:schemeClr val="tx1"/>
                </a:solidFill>
                <a:latin typeface="Andalus" panose="02020603050405020304" pitchFamily="18" charset="-78"/>
                <a:cs typeface="Andalus" panose="02020603050405020304" pitchFamily="18" charset="-78"/>
              </a:rPr>
              <a:t>duty</a:t>
            </a:r>
            <a:r>
              <a:rPr lang="en-US" sz="4000" b="1" dirty="0">
                <a:solidFill>
                  <a:schemeClr val="tx1"/>
                </a:solidFill>
                <a:latin typeface="Andalus" panose="02020603050405020304" pitchFamily="18" charset="-78"/>
                <a:cs typeface="Andalus" panose="02020603050405020304" pitchFamily="18" charset="-78"/>
              </a:rPr>
              <a:t> of Christians to hate the</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deicidal Jews.”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8945" y="813349"/>
            <a:ext cx="3955699" cy="5760720"/>
          </a:xfrm>
        </p:spPr>
      </p:pic>
    </p:spTree>
    <p:extLst>
      <p:ext uri="{BB962C8B-B14F-4D97-AF65-F5344CB8AC3E}">
        <p14:creationId xmlns:p14="http://schemas.microsoft.com/office/powerpoint/2010/main" val="186804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940526"/>
          </a:xfrm>
        </p:spPr>
        <p:txBody>
          <a:bodyPr/>
          <a:lstStyle/>
          <a:p>
            <a:pPr algn="ctr"/>
            <a:r>
              <a:rPr lang="en-US" sz="5400" b="1" dirty="0">
                <a:solidFill>
                  <a:schemeClr val="tx1"/>
                </a:solidFill>
                <a:latin typeface="Andalus" panose="02020603050405020304" pitchFamily="18" charset="-78"/>
                <a:cs typeface="Andalus" panose="02020603050405020304" pitchFamily="18" charset="-78"/>
              </a:rPr>
              <a:t>Rhineland Massacres of 1096</a:t>
            </a:r>
            <a:endParaRPr lang="en-US" sz="5400" b="1" dirty="0">
              <a:solidFill>
                <a:schemeClr val="tx1"/>
              </a:solidFill>
            </a:endParaRPr>
          </a:p>
        </p:txBody>
      </p:sp>
      <p:sp>
        <p:nvSpPr>
          <p:cNvPr id="3" name="Content Placeholder 2"/>
          <p:cNvSpPr>
            <a:spLocks noGrp="1"/>
          </p:cNvSpPr>
          <p:nvPr>
            <p:ph idx="1"/>
          </p:nvPr>
        </p:nvSpPr>
        <p:spPr>
          <a:xfrm>
            <a:off x="440268" y="2052918"/>
            <a:ext cx="11266310" cy="4460771"/>
          </a:xfrm>
        </p:spPr>
        <p:txBody>
          <a:bodyPr>
            <a:normAutofit fontScale="92500" lnSpcReduction="10000"/>
          </a:bodyPr>
          <a:lstStyle/>
          <a:p>
            <a:pPr marL="137160" indent="0" algn="ctr">
              <a:buNone/>
            </a:pPr>
            <a:endParaRPr lang="en-US" dirty="0"/>
          </a:p>
          <a:p>
            <a:pPr marL="137160" indent="0" algn="ctr">
              <a:buNone/>
            </a:pPr>
            <a:endParaRPr lang="en-US" dirty="0"/>
          </a:p>
          <a:p>
            <a:pPr marL="137160" indent="0" algn="ctr">
              <a:buNone/>
            </a:pPr>
            <a:endParaRPr lang="en-US" dirty="0"/>
          </a:p>
          <a:p>
            <a:pPr marL="137160" indent="0" algn="ctr">
              <a:buNone/>
            </a:pPr>
            <a:endParaRPr lang="en-US" dirty="0"/>
          </a:p>
          <a:p>
            <a:pPr marL="137160" indent="0" algn="ctr">
              <a:buNone/>
            </a:pPr>
            <a:endParaRPr lang="en-US" dirty="0"/>
          </a:p>
          <a:p>
            <a:pPr marL="137160" indent="0" algn="ctr">
              <a:buNone/>
            </a:pPr>
            <a:endParaRPr lang="en-US" dirty="0"/>
          </a:p>
          <a:p>
            <a:pPr marL="137160" indent="0" algn="ctr">
              <a:buNone/>
            </a:pPr>
            <a:endParaRPr lang="en-US" dirty="0"/>
          </a:p>
          <a:p>
            <a:pPr marL="137160" indent="0" algn="ctr">
              <a:buNone/>
            </a:pPr>
            <a:endParaRPr lang="en-US" dirty="0"/>
          </a:p>
          <a:p>
            <a:pPr marL="137160" indent="0" algn="ctr">
              <a:buNone/>
            </a:pPr>
            <a:endParaRPr lang="en-US" sz="1050" dirty="0">
              <a:latin typeface="Andalus" panose="02020603050405020304" pitchFamily="18" charset="-78"/>
              <a:cs typeface="Andalus" panose="02020603050405020304" pitchFamily="18" charset="-78"/>
            </a:endParaRPr>
          </a:p>
          <a:p>
            <a:pPr marL="137160" indent="0" algn="ctr">
              <a:buNone/>
            </a:pPr>
            <a:r>
              <a:rPr lang="en-US" sz="3600" b="1" dirty="0">
                <a:latin typeface="Andalus" panose="02020603050405020304" pitchFamily="18" charset="-78"/>
                <a:cs typeface="Andalus" panose="02020603050405020304" pitchFamily="18" charset="-78"/>
              </a:rPr>
              <a:t>“Anyone who kills a Jew will have his sins forgiven” and thus attain redemption.</a:t>
            </a:r>
          </a:p>
          <a:p>
            <a:pPr marL="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531" y="1121874"/>
            <a:ext cx="8178800" cy="4206240"/>
          </a:xfrm>
          <a:prstGeom prst="rect">
            <a:avLst/>
          </a:prstGeom>
        </p:spPr>
      </p:pic>
    </p:spTree>
    <p:extLst>
      <p:ext uri="{BB962C8B-B14F-4D97-AF65-F5344CB8AC3E}">
        <p14:creationId xmlns:p14="http://schemas.microsoft.com/office/powerpoint/2010/main" val="703442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1" y="452718"/>
            <a:ext cx="9685074" cy="1400530"/>
          </a:xfrm>
        </p:spPr>
        <p:txBody>
          <a:bodyPr/>
          <a:lstStyle/>
          <a:p>
            <a:r>
              <a:rPr lang="en-US" sz="4400" b="1" dirty="0">
                <a:solidFill>
                  <a:schemeClr val="tx1"/>
                </a:solidFill>
                <a:latin typeface="Andalus" panose="02020603050405020304" pitchFamily="18" charset="-78"/>
                <a:cs typeface="Andalus" panose="02020603050405020304" pitchFamily="18" charset="-78"/>
              </a:rPr>
              <a:t>Pope Innocent III </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(1161 – 1216) </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Fourth Lateran </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Council (1215)</a:t>
            </a:r>
            <a:br>
              <a:rPr lang="en-US" sz="4400" b="1" dirty="0">
                <a:solidFill>
                  <a:schemeClr val="tx1"/>
                </a:solidFill>
                <a:latin typeface="Andalus" panose="02020603050405020304" pitchFamily="18" charset="-78"/>
                <a:cs typeface="Andalus" panose="02020603050405020304" pitchFamily="18" charset="-78"/>
              </a:rPr>
            </a:br>
            <a:br>
              <a:rPr lang="en-US" sz="44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“The </a:t>
            </a:r>
            <a:r>
              <a:rPr lang="en-US" sz="4000" b="1" i="1" dirty="0">
                <a:solidFill>
                  <a:schemeClr val="tx1"/>
                </a:solidFill>
                <a:latin typeface="Andalus" panose="02020603050405020304" pitchFamily="18" charset="-78"/>
                <a:cs typeface="Andalus" panose="02020603050405020304" pitchFamily="18" charset="-78"/>
              </a:rPr>
              <a:t>blood</a:t>
            </a:r>
            <a:r>
              <a:rPr lang="en-US" sz="4000" b="1" dirty="0">
                <a:solidFill>
                  <a:schemeClr val="tx1"/>
                </a:solidFill>
                <a:latin typeface="Andalus" panose="02020603050405020304" pitchFamily="18" charset="-78"/>
                <a:cs typeface="Andalus" panose="02020603050405020304" pitchFamily="18" charset="-78"/>
              </a:rPr>
              <a:t> of Jesus calls </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out…” to be redeemed by </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blood, by bleeding humanity </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of its impure blood</a:t>
            </a:r>
            <a:r>
              <a:rPr lang="en-US" sz="4400" b="1" dirty="0">
                <a:solidFill>
                  <a:schemeClr val="tx1"/>
                </a:solidFill>
                <a:latin typeface="Andalus" panose="02020603050405020304" pitchFamily="18" charset="-78"/>
                <a:cs typeface="Andalus" panose="02020603050405020304" pitchFamily="18" charset="-78"/>
              </a:rPr>
              <a:t>..</a:t>
            </a:r>
            <a:endParaRPr lang="en-US" sz="4400" b="1" dirty="0">
              <a:solidFill>
                <a:schemeClr val="tx1"/>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0643" y="452718"/>
            <a:ext cx="4868611" cy="6126480"/>
          </a:xfrm>
        </p:spPr>
      </p:pic>
    </p:spTree>
    <p:extLst>
      <p:ext uri="{BB962C8B-B14F-4D97-AF65-F5344CB8AC3E}">
        <p14:creationId xmlns:p14="http://schemas.microsoft.com/office/powerpoint/2010/main" val="4138891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0"/>
            <a:ext cx="11560627" cy="1853248"/>
          </a:xfrm>
        </p:spPr>
        <p:txBody>
          <a:bodyPr/>
          <a:lstStyle/>
          <a:p>
            <a:pPr algn="ctr"/>
            <a:r>
              <a:rPr lang="en-US" sz="3600" b="1" dirty="0">
                <a:solidFill>
                  <a:schemeClr val="tx1"/>
                </a:solidFill>
                <a:latin typeface="Andalus" panose="02020603050405020304" pitchFamily="18" charset="-78"/>
                <a:cs typeface="Andalus" panose="02020603050405020304" pitchFamily="18" charset="-78"/>
              </a:rPr>
              <a:t>Jesus the Redeemer Brought before Caiaphas, ca. 1275</a:t>
            </a:r>
            <a:br>
              <a:rPr lang="en-US" sz="3600" b="1" dirty="0">
                <a:solidFill>
                  <a:schemeClr val="tx1"/>
                </a:solidFill>
                <a:latin typeface="Andalus" panose="02020603050405020304" pitchFamily="18" charset="-78"/>
                <a:cs typeface="Andalus" panose="02020603050405020304" pitchFamily="18" charset="-78"/>
              </a:rPr>
            </a:br>
            <a:r>
              <a:rPr lang="en-US" sz="3600" b="1" dirty="0">
                <a:solidFill>
                  <a:schemeClr val="tx1"/>
                </a:solidFill>
                <a:latin typeface="Andalus" panose="02020603050405020304" pitchFamily="18" charset="-78"/>
                <a:cs typeface="Andalus" panose="02020603050405020304" pitchFamily="18" charset="-78"/>
              </a:rPr>
              <a:t>The Jews Delegitimized, Dehumanized, Demonized</a:t>
            </a:r>
            <a:br>
              <a:rPr lang="en-US" sz="3600" b="1" dirty="0">
                <a:solidFill>
                  <a:schemeClr val="tx1"/>
                </a:solidFill>
                <a:latin typeface="Andalus" panose="02020603050405020304" pitchFamily="18" charset="-78"/>
                <a:cs typeface="Andalus" panose="02020603050405020304" pitchFamily="18" charset="-78"/>
              </a:rPr>
            </a:b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167" y="1474425"/>
            <a:ext cx="9064493" cy="5120640"/>
          </a:xfrm>
        </p:spPr>
      </p:pic>
    </p:spTree>
    <p:extLst>
      <p:ext uri="{BB962C8B-B14F-4D97-AF65-F5344CB8AC3E}">
        <p14:creationId xmlns:p14="http://schemas.microsoft.com/office/powerpoint/2010/main" val="141819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426592"/>
            <a:ext cx="11534503" cy="1400530"/>
          </a:xfrm>
        </p:spPr>
        <p:txBody>
          <a:bodyPr/>
          <a:lstStyle/>
          <a:p>
            <a:pPr algn="ctr"/>
            <a:r>
              <a:rPr lang="en-US" sz="3600" b="1" dirty="0">
                <a:solidFill>
                  <a:schemeClr val="tx1"/>
                </a:solidFill>
                <a:latin typeface="Andalus" panose="02020603050405020304" pitchFamily="18" charset="-78"/>
                <a:cs typeface="Andalus" panose="02020603050405020304" pitchFamily="18" charset="-78"/>
              </a:rPr>
              <a:t>Early Cultural Expressions of Antisemitism          Democritus 				</a:t>
            </a:r>
            <a:r>
              <a:rPr lang="en-US" sz="3600" b="1" dirty="0" err="1">
                <a:solidFill>
                  <a:schemeClr val="tx1"/>
                </a:solidFill>
                <a:latin typeface="Andalus" panose="02020603050405020304" pitchFamily="18" charset="-78"/>
                <a:cs typeface="Andalus" panose="02020603050405020304" pitchFamily="18" charset="-78"/>
              </a:rPr>
              <a:t>Manetho</a:t>
            </a:r>
            <a:r>
              <a:rPr lang="en-US" sz="3600" b="1" dirty="0">
                <a:solidFill>
                  <a:schemeClr val="tx1"/>
                </a:solidFill>
                <a:latin typeface="Andalus" panose="02020603050405020304" pitchFamily="18" charset="-78"/>
                <a:cs typeface="Andalus" panose="02020603050405020304" pitchFamily="18" charset="-78"/>
              </a:rPr>
              <a:t> 				Tacitus</a:t>
            </a:r>
            <a:br>
              <a:rPr lang="en-US" sz="3600" b="1" dirty="0">
                <a:solidFill>
                  <a:schemeClr val="tx1"/>
                </a:solidFill>
                <a:latin typeface="Andalus" panose="02020603050405020304" pitchFamily="18" charset="-78"/>
                <a:cs typeface="Andalus" panose="02020603050405020304" pitchFamily="18" charset="-78"/>
              </a:rPr>
            </a:br>
            <a:r>
              <a:rPr lang="en-US" sz="3600" b="1" dirty="0">
                <a:solidFill>
                  <a:schemeClr val="tx1"/>
                </a:solidFill>
                <a:latin typeface="Andalus" panose="02020603050405020304" pitchFamily="18" charset="-78"/>
                <a:cs typeface="Andalus" panose="02020603050405020304" pitchFamily="18" charset="-78"/>
              </a:rPr>
              <a:t>(460- 370 BCE)			(3</a:t>
            </a:r>
            <a:r>
              <a:rPr lang="en-US" sz="3600" b="1" baseline="30000" dirty="0">
                <a:solidFill>
                  <a:schemeClr val="tx1"/>
                </a:solidFill>
                <a:latin typeface="Andalus" panose="02020603050405020304" pitchFamily="18" charset="-78"/>
                <a:cs typeface="Andalus" panose="02020603050405020304" pitchFamily="18" charset="-78"/>
              </a:rPr>
              <a:t>rd</a:t>
            </a:r>
            <a:r>
              <a:rPr lang="en-US" sz="3600" b="1" dirty="0">
                <a:solidFill>
                  <a:schemeClr val="tx1"/>
                </a:solidFill>
                <a:latin typeface="Andalus" panose="02020603050405020304" pitchFamily="18" charset="-78"/>
                <a:cs typeface="Andalus" panose="02020603050405020304" pitchFamily="18" charset="-78"/>
              </a:rPr>
              <a:t> Cent BCE)		(56 – 120 CE)						</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21" y="2214526"/>
            <a:ext cx="3384422" cy="429768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304" y="2214526"/>
            <a:ext cx="2865120" cy="42976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9085" y="2214526"/>
            <a:ext cx="3358973" cy="4297680"/>
          </a:xfrm>
          <a:prstGeom prst="rect">
            <a:avLst/>
          </a:prstGeom>
        </p:spPr>
      </p:pic>
    </p:spTree>
    <p:extLst>
      <p:ext uri="{BB962C8B-B14F-4D97-AF65-F5344CB8AC3E}">
        <p14:creationId xmlns:p14="http://schemas.microsoft.com/office/powerpoint/2010/main" val="2126731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9" y="209006"/>
            <a:ext cx="9843016" cy="1644242"/>
          </a:xfrm>
        </p:spPr>
        <p:txBody>
          <a:bodyPr/>
          <a:lstStyle/>
          <a:p>
            <a:r>
              <a:rPr lang="en-US" sz="5400" b="1" dirty="0">
                <a:solidFill>
                  <a:schemeClr val="tx1"/>
                </a:solidFill>
                <a:latin typeface="Andalus" panose="02020603050405020304" pitchFamily="18" charset="-78"/>
                <a:cs typeface="Andalus" panose="02020603050405020304" pitchFamily="18" charset="-78"/>
              </a:rPr>
              <a:t>Desecration of the </a:t>
            </a:r>
            <a:br>
              <a:rPr lang="en-US" sz="5400" b="1" dirty="0">
                <a:solidFill>
                  <a:schemeClr val="tx1"/>
                </a:solidFill>
                <a:latin typeface="Andalus" panose="02020603050405020304" pitchFamily="18" charset="-78"/>
                <a:cs typeface="Andalus" panose="02020603050405020304" pitchFamily="18" charset="-78"/>
              </a:rPr>
            </a:br>
            <a:r>
              <a:rPr lang="en-US" sz="5400" b="1" dirty="0">
                <a:solidFill>
                  <a:schemeClr val="tx1"/>
                </a:solidFill>
                <a:latin typeface="Andalus" panose="02020603050405020304" pitchFamily="18" charset="-78"/>
                <a:cs typeface="Andalus" panose="02020603050405020304" pitchFamily="18" charset="-78"/>
              </a:rPr>
              <a:t>Host, 1243</a:t>
            </a:r>
            <a:br>
              <a:rPr lang="en-US" sz="5400" b="1" dirty="0">
                <a:solidFill>
                  <a:schemeClr val="tx1"/>
                </a:solidFill>
                <a:latin typeface="Andalus" panose="02020603050405020304" pitchFamily="18" charset="-78"/>
                <a:cs typeface="Andalus" panose="02020603050405020304" pitchFamily="18" charset="-78"/>
              </a:rPr>
            </a:br>
            <a:r>
              <a:rPr lang="en-US" sz="5400" b="1" dirty="0">
                <a:solidFill>
                  <a:schemeClr val="tx1"/>
                </a:solidFill>
                <a:latin typeface="Andalus" panose="02020603050405020304" pitchFamily="18" charset="-78"/>
                <a:cs typeface="Andalus" panose="02020603050405020304" pitchFamily="18" charset="-78"/>
              </a:rPr>
              <a:t>The Murder of the </a:t>
            </a:r>
            <a:br>
              <a:rPr lang="en-US" sz="5400" b="1" dirty="0">
                <a:solidFill>
                  <a:schemeClr val="tx1"/>
                </a:solidFill>
                <a:latin typeface="Andalus" panose="02020603050405020304" pitchFamily="18" charset="-78"/>
                <a:cs typeface="Andalus" panose="02020603050405020304" pitchFamily="18" charset="-78"/>
              </a:rPr>
            </a:br>
            <a:r>
              <a:rPr lang="en-US" sz="5400" b="1" dirty="0">
                <a:solidFill>
                  <a:schemeClr val="tx1"/>
                </a:solidFill>
                <a:latin typeface="Andalus" panose="02020603050405020304" pitchFamily="18" charset="-78"/>
                <a:cs typeface="Andalus" panose="02020603050405020304" pitchFamily="18" charset="-78"/>
              </a:rPr>
              <a:t>Redeemer </a:t>
            </a:r>
            <a:br>
              <a:rPr lang="en-US" sz="5400" b="1" dirty="0">
                <a:solidFill>
                  <a:schemeClr val="tx1"/>
                </a:solidFill>
                <a:latin typeface="Andalus" panose="02020603050405020304" pitchFamily="18" charset="-78"/>
                <a:cs typeface="Andalus" panose="02020603050405020304" pitchFamily="18" charset="-78"/>
              </a:rPr>
            </a:br>
            <a:r>
              <a:rPr lang="en-US" sz="5400" b="1" dirty="0">
                <a:solidFill>
                  <a:schemeClr val="tx1"/>
                </a:solidFill>
                <a:latin typeface="Andalus" panose="02020603050405020304" pitchFamily="18" charset="-78"/>
                <a:cs typeface="Andalus" panose="02020603050405020304" pitchFamily="18" charset="-78"/>
              </a:rPr>
              <a:t>Re-enacted, </a:t>
            </a:r>
            <a:br>
              <a:rPr lang="en-US" sz="5400" b="1" dirty="0">
                <a:solidFill>
                  <a:schemeClr val="tx1"/>
                </a:solidFill>
                <a:latin typeface="Andalus" panose="02020603050405020304" pitchFamily="18" charset="-78"/>
                <a:cs typeface="Andalus" panose="02020603050405020304" pitchFamily="18" charset="-78"/>
              </a:rPr>
            </a:br>
            <a:r>
              <a:rPr lang="en-US" sz="5400" b="1" dirty="0">
                <a:solidFill>
                  <a:schemeClr val="tx1"/>
                </a:solidFill>
                <a:latin typeface="Andalus" panose="02020603050405020304" pitchFamily="18" charset="-78"/>
                <a:cs typeface="Andalus" panose="02020603050405020304" pitchFamily="18" charset="-78"/>
              </a:rPr>
              <a:t>Ritualized,</a:t>
            </a:r>
            <a:br>
              <a:rPr lang="en-US" sz="5400" b="1" dirty="0">
                <a:solidFill>
                  <a:schemeClr val="tx1"/>
                </a:solidFill>
                <a:latin typeface="Andalus" panose="02020603050405020304" pitchFamily="18" charset="-78"/>
                <a:cs typeface="Andalus" panose="02020603050405020304" pitchFamily="18" charset="-78"/>
              </a:rPr>
            </a:br>
            <a:r>
              <a:rPr lang="en-US" sz="5400" b="1" dirty="0" err="1">
                <a:solidFill>
                  <a:schemeClr val="tx1"/>
                </a:solidFill>
                <a:latin typeface="Andalus" panose="02020603050405020304" pitchFamily="18" charset="-78"/>
                <a:cs typeface="Andalus" panose="02020603050405020304" pitchFamily="18" charset="-78"/>
              </a:rPr>
              <a:t>Satanized</a:t>
            </a:r>
            <a:endParaRPr lang="en-US" sz="5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6286" y="300446"/>
            <a:ext cx="5384475" cy="6400800"/>
          </a:xfrm>
        </p:spPr>
      </p:pic>
    </p:spTree>
    <p:extLst>
      <p:ext uri="{BB962C8B-B14F-4D97-AF65-F5344CB8AC3E}">
        <p14:creationId xmlns:p14="http://schemas.microsoft.com/office/powerpoint/2010/main" val="1863135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1257"/>
            <a:ext cx="10050834" cy="1591991"/>
          </a:xfrm>
        </p:spPr>
        <p:txBody>
          <a:bodyPr/>
          <a:lstStyle/>
          <a:p>
            <a:r>
              <a:rPr lang="en-US" sz="4800" b="1" dirty="0">
                <a:solidFill>
                  <a:schemeClr val="tx1"/>
                </a:solidFill>
                <a:latin typeface="Andalus" panose="02020603050405020304" pitchFamily="18" charset="-78"/>
                <a:cs typeface="Andalus" panose="02020603050405020304" pitchFamily="18" charset="-78"/>
              </a:rPr>
              <a:t>Burning the Talmud, </a:t>
            </a:r>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Paris, 1242, </a:t>
            </a:r>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Pope Gregory IX</a:t>
            </a:r>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“When you begin by</a:t>
            </a:r>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burning books, you</a:t>
            </a:r>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end by burning</a:t>
            </a:r>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people.” </a:t>
            </a:r>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Heinrich Heine, 1834</a:t>
            </a:r>
            <a:endParaRPr lang="en-US" sz="4800" b="1"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52362" y="805039"/>
            <a:ext cx="6621507" cy="5943600"/>
          </a:xfrm>
        </p:spPr>
      </p:pic>
    </p:spTree>
    <p:extLst>
      <p:ext uri="{BB962C8B-B14F-4D97-AF65-F5344CB8AC3E}">
        <p14:creationId xmlns:p14="http://schemas.microsoft.com/office/powerpoint/2010/main" val="2098851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0"/>
            <a:ext cx="11090366" cy="1685083"/>
          </a:xfrm>
        </p:spPr>
        <p:txBody>
          <a:bodyPr/>
          <a:lstStyle/>
          <a:p>
            <a:pPr algn="ctr"/>
            <a:r>
              <a:rPr lang="en-US" sz="4000" b="1" dirty="0">
                <a:solidFill>
                  <a:schemeClr val="tx1"/>
                </a:solidFill>
                <a:latin typeface="Andalus" panose="02020603050405020304" pitchFamily="18" charset="-78"/>
                <a:cs typeface="Andalus" panose="02020603050405020304" pitchFamily="18" charset="-78"/>
              </a:rPr>
              <a:t>Burning People: </a:t>
            </a:r>
            <a:r>
              <a:rPr lang="en-US" sz="4000" b="1" dirty="0" err="1">
                <a:solidFill>
                  <a:schemeClr val="tx1"/>
                </a:solidFill>
                <a:latin typeface="Andalus" panose="02020603050405020304" pitchFamily="18" charset="-78"/>
                <a:cs typeface="Andalus" panose="02020603050405020304" pitchFamily="18" charset="-78"/>
              </a:rPr>
              <a:t>Rindfleisch</a:t>
            </a:r>
            <a:r>
              <a:rPr lang="en-US" sz="4000" b="1" dirty="0">
                <a:solidFill>
                  <a:schemeClr val="tx1"/>
                </a:solidFill>
                <a:latin typeface="Andalus" panose="02020603050405020304" pitchFamily="18" charset="-78"/>
                <a:cs typeface="Andalus" panose="02020603050405020304" pitchFamily="18" charset="-78"/>
              </a:rPr>
              <a:t> Massacres of Jews, 1298 – 1299: Not Punishment but Purification Necessary for Redemption</a:t>
            </a:r>
            <a:endParaRPr lang="en-US" b="1" dirty="0">
              <a:solidFill>
                <a:schemeClr val="tx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858" y="2011654"/>
            <a:ext cx="6479222" cy="5029200"/>
          </a:xfrm>
        </p:spPr>
      </p:pic>
    </p:spTree>
    <p:extLst>
      <p:ext uri="{BB962C8B-B14F-4D97-AF65-F5344CB8AC3E}">
        <p14:creationId xmlns:p14="http://schemas.microsoft.com/office/powerpoint/2010/main" val="3179581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3" y="117567"/>
            <a:ext cx="10228217" cy="1735682"/>
          </a:xfrm>
        </p:spPr>
        <p:txBody>
          <a:bodyPr/>
          <a:lstStyle/>
          <a:p>
            <a:pPr algn="ctr"/>
            <a:r>
              <a:rPr lang="en-US" sz="4000" b="1" dirty="0">
                <a:solidFill>
                  <a:schemeClr val="tx1"/>
                </a:solidFill>
                <a:latin typeface="Andalus" panose="02020603050405020304" pitchFamily="18" charset="-78"/>
                <a:cs typeface="Andalus" panose="02020603050405020304" pitchFamily="18" charset="-78"/>
              </a:rPr>
              <a:t>Burning Jews during the Black Death, 1349: Jews are the carriers of the contagion of Judaism, which threatens the life of the soul.</a:t>
            </a:r>
            <a:endParaRPr lang="en-US" sz="4000" b="1" dirty="0">
              <a:solidFill>
                <a:schemeClr val="tx1"/>
              </a:solidFill>
            </a:endParaRPr>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0028" y="2076337"/>
            <a:ext cx="8382000" cy="5029200"/>
          </a:xfrm>
        </p:spPr>
      </p:pic>
    </p:spTree>
    <p:extLst>
      <p:ext uri="{BB962C8B-B14F-4D97-AF65-F5344CB8AC3E}">
        <p14:creationId xmlns:p14="http://schemas.microsoft.com/office/powerpoint/2010/main" val="3454232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452718"/>
            <a:ext cx="9712167" cy="1400530"/>
          </a:xfrm>
        </p:spPr>
        <p:txBody>
          <a:bodyPr/>
          <a:lstStyle/>
          <a:p>
            <a:r>
              <a:rPr lang="en-US" sz="4400" b="1" dirty="0">
                <a:solidFill>
                  <a:schemeClr val="tx1"/>
                </a:solidFill>
                <a:latin typeface="Andalus" panose="02020603050405020304" pitchFamily="18" charset="-78"/>
                <a:cs typeface="Andalus" panose="02020603050405020304" pitchFamily="18" charset="-78"/>
              </a:rPr>
              <a:t>Threat of Damnation:</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The Devil and the Jews, </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15</a:t>
            </a:r>
            <a:r>
              <a:rPr lang="en-US" sz="4400" b="1" baseline="30000" dirty="0">
                <a:solidFill>
                  <a:schemeClr val="tx1"/>
                </a:solidFill>
                <a:latin typeface="Andalus" panose="02020603050405020304" pitchFamily="18" charset="-78"/>
                <a:cs typeface="Andalus" panose="02020603050405020304" pitchFamily="18" charset="-78"/>
              </a:rPr>
              <a:t>th</a:t>
            </a:r>
            <a:r>
              <a:rPr lang="en-US" sz="4400" b="1" dirty="0">
                <a:solidFill>
                  <a:schemeClr val="tx1"/>
                </a:solidFill>
                <a:latin typeface="Andalus" panose="02020603050405020304" pitchFamily="18" charset="-78"/>
                <a:cs typeface="Andalus" panose="02020603050405020304" pitchFamily="18" charset="-78"/>
              </a:rPr>
              <a:t> Century </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7364" y="287255"/>
            <a:ext cx="5218266" cy="6309360"/>
          </a:xfrm>
        </p:spPr>
      </p:pic>
    </p:spTree>
    <p:extLst>
      <p:ext uri="{BB962C8B-B14F-4D97-AF65-F5344CB8AC3E}">
        <p14:creationId xmlns:p14="http://schemas.microsoft.com/office/powerpoint/2010/main" val="770429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58044"/>
            <a:ext cx="9404723" cy="1695204"/>
          </a:xfrm>
        </p:spPr>
        <p:txBody>
          <a:bodyPr/>
          <a:lstStyle/>
          <a:p>
            <a:r>
              <a:rPr lang="en-US" sz="4400" b="1" dirty="0" err="1">
                <a:solidFill>
                  <a:schemeClr val="tx1"/>
                </a:solidFill>
                <a:latin typeface="Andalus" panose="02020603050405020304" pitchFamily="18" charset="-78"/>
                <a:cs typeface="Andalus" panose="02020603050405020304" pitchFamily="18" charset="-78"/>
              </a:rPr>
              <a:t>Tomás</a:t>
            </a:r>
            <a:r>
              <a:rPr lang="en-US" sz="4400" b="1" dirty="0">
                <a:solidFill>
                  <a:schemeClr val="tx1"/>
                </a:solidFill>
                <a:latin typeface="Andalus" panose="02020603050405020304" pitchFamily="18" charset="-78"/>
                <a:cs typeface="Andalus" panose="02020603050405020304" pitchFamily="18" charset="-78"/>
              </a:rPr>
              <a:t> de Torquemada (1420 – 1498)</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Spanish Inquisition </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(1478 – 1834)</a:t>
            </a:r>
            <a:br>
              <a:rPr lang="en-US" sz="4400" b="1" dirty="0">
                <a:solidFill>
                  <a:schemeClr val="tx1"/>
                </a:solidFill>
                <a:latin typeface="Andalus" panose="02020603050405020304" pitchFamily="18" charset="-78"/>
                <a:cs typeface="Andalus" panose="02020603050405020304" pitchFamily="18" charset="-78"/>
              </a:rPr>
            </a:b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Redemption lies in correct</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belief. Heresy is false belief.</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The heresy of Judaism </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threatens redemption.</a:t>
            </a:r>
            <a:endParaRPr lang="en-US" sz="4400"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58385" y="1168559"/>
            <a:ext cx="4114800" cy="5486400"/>
          </a:xfrm>
        </p:spPr>
      </p:pic>
    </p:spTree>
    <p:extLst>
      <p:ext uri="{BB962C8B-B14F-4D97-AF65-F5344CB8AC3E}">
        <p14:creationId xmlns:p14="http://schemas.microsoft.com/office/powerpoint/2010/main" val="1222724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0"/>
            <a:ext cx="10503021" cy="1853248"/>
          </a:xfrm>
        </p:spPr>
        <p:txBody>
          <a:bodyPr/>
          <a:lstStyle/>
          <a:p>
            <a:pPr algn="ctr"/>
            <a:r>
              <a:rPr lang="en-US" sz="4400" b="1" dirty="0">
                <a:solidFill>
                  <a:schemeClr val="tx1"/>
                </a:solidFill>
                <a:latin typeface="Andalus" panose="02020603050405020304" pitchFamily="18" charset="-78"/>
                <a:cs typeface="Andalus" panose="02020603050405020304" pitchFamily="18" charset="-78"/>
              </a:rPr>
              <a:t>    Auto Da Fe: Purification and Salvation</a:t>
            </a: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408" y="926624"/>
            <a:ext cx="10920056" cy="6309360"/>
          </a:xfrm>
        </p:spPr>
      </p:pic>
    </p:spTree>
    <p:extLst>
      <p:ext uri="{BB962C8B-B14F-4D97-AF65-F5344CB8AC3E}">
        <p14:creationId xmlns:p14="http://schemas.microsoft.com/office/powerpoint/2010/main" val="291747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0835" cy="1853248"/>
          </a:xfrm>
        </p:spPr>
        <p:txBody>
          <a:bodyPr/>
          <a:lstStyle/>
          <a:p>
            <a:r>
              <a:rPr lang="en-US" sz="4400" b="1" dirty="0">
                <a:solidFill>
                  <a:schemeClr val="tx1"/>
                </a:solidFill>
                <a:latin typeface="Andalus" panose="02020603050405020304" pitchFamily="18" charset="-78"/>
                <a:cs typeface="Andalus" panose="02020603050405020304" pitchFamily="18" charset="-78"/>
              </a:rPr>
              <a:t>Muhammad (570 – 632)</a:t>
            </a:r>
            <a:endParaRPr lang="en-US" dirty="0"/>
          </a:p>
        </p:txBody>
      </p:sp>
      <p:sp>
        <p:nvSpPr>
          <p:cNvPr id="6" name="Content Placeholder 5"/>
          <p:cNvSpPr>
            <a:spLocks noGrp="1"/>
          </p:cNvSpPr>
          <p:nvPr>
            <p:ph idx="1"/>
          </p:nvPr>
        </p:nvSpPr>
        <p:spPr>
          <a:xfrm>
            <a:off x="209336" y="990600"/>
            <a:ext cx="9733764" cy="5771477"/>
          </a:xfrm>
        </p:spPr>
        <p:txBody>
          <a:bodyPr>
            <a:normAutofit fontScale="92500" lnSpcReduction="10000"/>
          </a:bodyPr>
          <a:lstStyle/>
          <a:p>
            <a:pPr marL="0" indent="0">
              <a:buNone/>
            </a:pPr>
            <a:r>
              <a:rPr lang="en-US" sz="4000" b="1" dirty="0">
                <a:latin typeface="Times New Roman" panose="02020603050405020304" pitchFamily="18" charset="0"/>
                <a:cs typeface="Times New Roman" panose="02020603050405020304" pitchFamily="18" charset="0"/>
              </a:rPr>
              <a:t>“This is the book [of redemption]”</a:t>
            </a:r>
          </a:p>
          <a:p>
            <a:pPr marL="0" indent="0">
              <a:buNone/>
            </a:pPr>
            <a:r>
              <a:rPr lang="en-US" sz="4000" b="1" dirty="0">
                <a:latin typeface="Times New Roman" panose="02020603050405020304" pitchFamily="18" charset="0"/>
                <a:cs typeface="Times New Roman" panose="02020603050405020304" pitchFamily="18" charset="0"/>
              </a:rPr>
              <a:t>(Quran 2:2).</a:t>
            </a:r>
          </a:p>
          <a:p>
            <a:pPr marL="0" indent="0">
              <a:buNone/>
            </a:pPr>
            <a:r>
              <a:rPr lang="en-US" sz="4000" b="1" dirty="0">
                <a:latin typeface="Times New Roman" panose="02020603050405020304" pitchFamily="18" charset="0"/>
                <a:cs typeface="Times New Roman" panose="02020603050405020304" pitchFamily="18" charset="0"/>
              </a:rPr>
              <a:t>“Allah has cast aside [the Jews], </a:t>
            </a:r>
          </a:p>
          <a:p>
            <a:pPr marL="0" indent="0">
              <a:buNone/>
            </a:pPr>
            <a:r>
              <a:rPr lang="en-US" sz="4000" b="1" dirty="0">
                <a:latin typeface="Times New Roman" panose="02020603050405020304" pitchFamily="18" charset="0"/>
                <a:cs typeface="Times New Roman" panose="02020603050405020304" pitchFamily="18" charset="0"/>
              </a:rPr>
              <a:t>on whom His wrath has fallen and </a:t>
            </a:r>
          </a:p>
          <a:p>
            <a:pPr marL="0" indent="0">
              <a:buNone/>
            </a:pPr>
            <a:r>
              <a:rPr lang="en-US" sz="4000" b="1" dirty="0">
                <a:latin typeface="Times New Roman" panose="02020603050405020304" pitchFamily="18" charset="0"/>
                <a:cs typeface="Times New Roman" panose="02020603050405020304" pitchFamily="18" charset="0"/>
              </a:rPr>
              <a:t>of whom He has made some as </a:t>
            </a:r>
          </a:p>
          <a:p>
            <a:pPr marL="0" indent="0">
              <a:buNone/>
            </a:pPr>
            <a:r>
              <a:rPr lang="en-US" sz="4000" b="1" dirty="0">
                <a:latin typeface="Times New Roman" panose="02020603050405020304" pitchFamily="18" charset="0"/>
                <a:cs typeface="Times New Roman" panose="02020603050405020304" pitchFamily="18" charset="0"/>
              </a:rPr>
              <a:t>apes and swine... .” (Quran 5:60)</a:t>
            </a:r>
          </a:p>
          <a:p>
            <a:pPr marL="0" indent="0">
              <a:buNone/>
            </a:pPr>
            <a:r>
              <a:rPr lang="en-US" sz="4000" b="1" dirty="0">
                <a:latin typeface="Times New Roman" panose="02020603050405020304" pitchFamily="18" charset="0"/>
                <a:cs typeface="Times New Roman" panose="02020603050405020304" pitchFamily="18" charset="0"/>
              </a:rPr>
              <a:t>Jews referred to as “</a:t>
            </a:r>
            <a:r>
              <a:rPr lang="en-US" sz="4000" b="1" dirty="0" err="1">
                <a:latin typeface="Times New Roman" panose="02020603050405020304" pitchFamily="18" charset="0"/>
                <a:cs typeface="Times New Roman" panose="02020603050405020304" pitchFamily="18" charset="0"/>
              </a:rPr>
              <a:t>Satans</a:t>
            </a:r>
            <a:r>
              <a:rPr lang="en-US" sz="4000" b="1" dirty="0">
                <a:latin typeface="Times New Roman" panose="02020603050405020304" pitchFamily="18" charset="0"/>
                <a:cs typeface="Times New Roman" panose="02020603050405020304" pitchFamily="18" charset="0"/>
              </a:rPr>
              <a:t>” who</a:t>
            </a:r>
          </a:p>
          <a:p>
            <a:pPr marL="0" indent="0">
              <a:buNone/>
            </a:pPr>
            <a:r>
              <a:rPr lang="en-US" sz="4000" b="1" dirty="0">
                <a:latin typeface="Times New Roman" panose="02020603050405020304" pitchFamily="18" charset="0"/>
                <a:cs typeface="Times New Roman" panose="02020603050405020304" pitchFamily="18" charset="0"/>
              </a:rPr>
              <a:t>undermine true belief.</a:t>
            </a:r>
          </a:p>
          <a:p>
            <a:pPr marL="0" indent="0">
              <a:buNone/>
            </a:pPr>
            <a:r>
              <a:rPr lang="en-US" sz="4000" b="1" dirty="0">
                <a:latin typeface="Times New Roman" panose="02020603050405020304" pitchFamily="18" charset="0"/>
                <a:cs typeface="Times New Roman" panose="02020603050405020304" pitchFamily="18" charset="0"/>
              </a:rPr>
              <a:t>(4:55, 4:60, 58:14-19, 98:6)</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470" y="452718"/>
            <a:ext cx="4202466" cy="6309360"/>
          </a:xfrm>
          <a:prstGeom prst="rect">
            <a:avLst/>
          </a:prstGeom>
        </p:spPr>
      </p:pic>
    </p:spTree>
    <p:extLst>
      <p:ext uri="{BB962C8B-B14F-4D97-AF65-F5344CB8AC3E}">
        <p14:creationId xmlns:p14="http://schemas.microsoft.com/office/powerpoint/2010/main" val="2705360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tx1"/>
                </a:solidFill>
                <a:latin typeface="Andalus" panose="02020603050405020304" pitchFamily="18" charset="-78"/>
                <a:cs typeface="Andalus" panose="02020603050405020304" pitchFamily="18" charset="-78"/>
              </a:rPr>
              <a:t>The Promise of </a:t>
            </a:r>
            <a:r>
              <a:rPr lang="en-US" sz="5400" b="1" dirty="0">
                <a:solidFill>
                  <a:srgbClr val="FFFF00"/>
                </a:solidFill>
                <a:latin typeface="Andalus" panose="02020603050405020304" pitchFamily="18" charset="-78"/>
                <a:cs typeface="Andalus" panose="02020603050405020304" pitchFamily="18" charset="-78"/>
              </a:rPr>
              <a:t>Redemption</a:t>
            </a:r>
            <a:endParaRPr lang="en-US" sz="5400" dirty="0">
              <a:solidFill>
                <a:srgbClr val="FFFF00"/>
              </a:solidFill>
            </a:endParaRPr>
          </a:p>
        </p:txBody>
      </p:sp>
      <p:sp>
        <p:nvSpPr>
          <p:cNvPr id="3" name="Content Placeholder 2"/>
          <p:cNvSpPr>
            <a:spLocks noGrp="1"/>
          </p:cNvSpPr>
          <p:nvPr>
            <p:ph idx="1"/>
          </p:nvPr>
        </p:nvSpPr>
        <p:spPr/>
        <p:txBody>
          <a:bodyPr>
            <a:normAutofit/>
          </a:bodyPr>
          <a:lstStyle/>
          <a:p>
            <a:pPr marL="0" indent="0" algn="ctr">
              <a:buNone/>
            </a:pPr>
            <a:r>
              <a:rPr lang="en-US" sz="5400" b="1" dirty="0">
                <a:latin typeface="Times New Roman" panose="02020603050405020304" pitchFamily="18" charset="0"/>
                <a:cs typeface="Times New Roman" panose="02020603050405020304" pitchFamily="18" charset="0"/>
              </a:rPr>
              <a:t>“Those who </a:t>
            </a:r>
            <a:r>
              <a:rPr lang="en-US" sz="5400" b="1" i="1" dirty="0">
                <a:latin typeface="Times New Roman" panose="02020603050405020304" pitchFamily="18" charset="0"/>
                <a:cs typeface="Times New Roman" panose="02020603050405020304" pitchFamily="18" charset="0"/>
              </a:rPr>
              <a:t>believe</a:t>
            </a:r>
            <a:r>
              <a:rPr lang="en-US" sz="5400" b="1" dirty="0">
                <a:latin typeface="Times New Roman" panose="02020603050405020304" pitchFamily="18" charset="0"/>
                <a:cs typeface="Times New Roman" panose="02020603050405020304" pitchFamily="18" charset="0"/>
              </a:rPr>
              <a:t> and do right will have gardens of Paradise as a gift.”  </a:t>
            </a:r>
          </a:p>
          <a:p>
            <a:pPr marL="0" indent="0" algn="ctr">
              <a:buNone/>
            </a:pPr>
            <a:r>
              <a:rPr lang="en-US" sz="5400" b="1" dirty="0">
                <a:latin typeface="Times New Roman" panose="02020603050405020304" pitchFamily="18" charset="0"/>
                <a:cs typeface="Times New Roman" panose="02020603050405020304" pitchFamily="18" charset="0"/>
              </a:rPr>
              <a:t>Quran 18:107</a:t>
            </a:r>
          </a:p>
          <a:p>
            <a:pPr marL="0" indent="0" algn="ctr">
              <a:buNone/>
            </a:pPr>
            <a:endParaRPr lang="en-US" sz="5400" dirty="0"/>
          </a:p>
        </p:txBody>
      </p:sp>
    </p:spTree>
    <p:extLst>
      <p:ext uri="{BB962C8B-B14F-4D97-AF65-F5344CB8AC3E}">
        <p14:creationId xmlns:p14="http://schemas.microsoft.com/office/powerpoint/2010/main" val="30950039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21" y="0"/>
            <a:ext cx="10121462" cy="1853248"/>
          </a:xfrm>
        </p:spPr>
        <p:txBody>
          <a:bodyPr/>
          <a:lstStyle/>
          <a:p>
            <a:pPr algn="ctr"/>
            <a:r>
              <a:rPr lang="en-US" sz="4000" b="1" dirty="0">
                <a:solidFill>
                  <a:schemeClr val="tx1"/>
                </a:solidFill>
                <a:latin typeface="Andalus" panose="02020603050405020304" pitchFamily="18" charset="-78"/>
                <a:cs typeface="Andalus" panose="02020603050405020304" pitchFamily="18" charset="-78"/>
              </a:rPr>
              <a:t>Slaughter of </a:t>
            </a:r>
            <a:r>
              <a:rPr lang="en-US" sz="4000" b="1" dirty="0" err="1">
                <a:solidFill>
                  <a:schemeClr val="tx1"/>
                </a:solidFill>
                <a:latin typeface="Andalus" panose="02020603050405020304" pitchFamily="18" charset="-78"/>
                <a:cs typeface="Andalus" panose="02020603050405020304" pitchFamily="18" charset="-78"/>
              </a:rPr>
              <a:t>Banu</a:t>
            </a:r>
            <a:r>
              <a:rPr lang="en-US" sz="4000" b="1" dirty="0">
                <a:solidFill>
                  <a:schemeClr val="tx1"/>
                </a:solidFill>
                <a:latin typeface="Andalus" panose="02020603050405020304" pitchFamily="18" charset="-78"/>
                <a:cs typeface="Andalus" panose="02020603050405020304" pitchFamily="18" charset="-78"/>
              </a:rPr>
              <a:t> </a:t>
            </a:r>
            <a:r>
              <a:rPr lang="en-US" sz="4000" b="1" dirty="0" err="1">
                <a:solidFill>
                  <a:schemeClr val="tx1"/>
                </a:solidFill>
                <a:latin typeface="Andalus" panose="02020603050405020304" pitchFamily="18" charset="-78"/>
                <a:cs typeface="Andalus" panose="02020603050405020304" pitchFamily="18" charset="-78"/>
              </a:rPr>
              <a:t>Qurayzah</a:t>
            </a:r>
            <a:r>
              <a:rPr lang="en-US" sz="4000" b="1" dirty="0">
                <a:solidFill>
                  <a:schemeClr val="tx1"/>
                </a:solidFill>
                <a:latin typeface="Andalus" panose="02020603050405020304" pitchFamily="18" charset="-78"/>
                <a:cs typeface="Andalus" panose="02020603050405020304" pitchFamily="18" charset="-78"/>
              </a:rPr>
              <a:t>, Expulsion of Badu Nadir and </a:t>
            </a:r>
            <a:r>
              <a:rPr lang="en-US" sz="4000" b="1" dirty="0" err="1">
                <a:solidFill>
                  <a:schemeClr val="tx1"/>
                </a:solidFill>
                <a:latin typeface="Andalus" panose="02020603050405020304" pitchFamily="18" charset="-78"/>
                <a:cs typeface="Andalus" panose="02020603050405020304" pitchFamily="18" charset="-78"/>
              </a:rPr>
              <a:t>Banu</a:t>
            </a:r>
            <a:r>
              <a:rPr lang="en-US" sz="4000" b="1" dirty="0">
                <a:solidFill>
                  <a:schemeClr val="tx1"/>
                </a:solidFill>
                <a:latin typeface="Andalus" panose="02020603050405020304" pitchFamily="18" charset="-78"/>
                <a:cs typeface="Andalus" panose="02020603050405020304" pitchFamily="18" charset="-78"/>
              </a:rPr>
              <a:t> </a:t>
            </a:r>
            <a:r>
              <a:rPr lang="en-US" sz="4000" b="1" dirty="0" err="1">
                <a:solidFill>
                  <a:schemeClr val="tx1"/>
                </a:solidFill>
                <a:latin typeface="Andalus" panose="02020603050405020304" pitchFamily="18" charset="-78"/>
                <a:cs typeface="Andalus" panose="02020603050405020304" pitchFamily="18" charset="-78"/>
              </a:rPr>
              <a:t>Qainuqah</a:t>
            </a:r>
            <a:r>
              <a:rPr lang="en-US" sz="4000" b="1" dirty="0">
                <a:solidFill>
                  <a:schemeClr val="tx1"/>
                </a:solidFill>
                <a:latin typeface="Andalus" panose="02020603050405020304" pitchFamily="18" charset="-78"/>
                <a:cs typeface="Andalus" panose="02020603050405020304" pitchFamily="18" charset="-78"/>
              </a:rPr>
              <a:t> (624 – 628)</a:t>
            </a:r>
            <a:endParaRPr lang="en-US" sz="4000"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9863" y="1526676"/>
            <a:ext cx="4621065" cy="5120640"/>
          </a:xfrm>
        </p:spPr>
      </p:pic>
    </p:spTree>
    <p:extLst>
      <p:ext uri="{BB962C8B-B14F-4D97-AF65-F5344CB8AC3E}">
        <p14:creationId xmlns:p14="http://schemas.microsoft.com/office/powerpoint/2010/main" val="2641615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452718"/>
            <a:ext cx="11011988" cy="1400530"/>
          </a:xfrm>
        </p:spPr>
        <p:txBody>
          <a:bodyPr/>
          <a:lstStyle/>
          <a:p>
            <a:r>
              <a:rPr lang="en-US" b="1" dirty="0"/>
              <a:t>Saul </a:t>
            </a:r>
            <a:r>
              <a:rPr lang="en-US" b="1" dirty="0" err="1"/>
              <a:t>Friedländer</a:t>
            </a:r>
            <a:r>
              <a:rPr lang="en-US" b="1" dirty="0"/>
              <a:t> (b. 1932), </a:t>
            </a:r>
            <a:r>
              <a:rPr lang="en-US" b="1" i="1" dirty="0"/>
              <a:t>The Years of Persecution, Years of Extermination </a:t>
            </a:r>
            <a:r>
              <a:rPr lang="en-US" b="1" dirty="0"/>
              <a:t>(2010)</a:t>
            </a:r>
            <a:br>
              <a:rPr lang="en-US" b="1" dirty="0"/>
            </a:br>
            <a:endParaRPr lang="en-US" b="1" dirty="0"/>
          </a:p>
        </p:txBody>
      </p:sp>
      <p:sp>
        <p:nvSpPr>
          <p:cNvPr id="3" name="Content Placeholder 2"/>
          <p:cNvSpPr>
            <a:spLocks noGrp="1"/>
          </p:cNvSpPr>
          <p:nvPr>
            <p:ph idx="1"/>
          </p:nvPr>
        </p:nvSpPr>
        <p:spPr>
          <a:xfrm>
            <a:off x="0" y="2052918"/>
            <a:ext cx="12292149" cy="4805082"/>
          </a:xfrm>
        </p:spPr>
        <p:txBody>
          <a:bodyPr>
            <a:normAutofit lnSpcReduction="10000"/>
          </a:bodyPr>
          <a:lstStyle/>
          <a:p>
            <a:pPr marL="0" indent="0">
              <a:spcBef>
                <a:spcPts val="0"/>
              </a:spcBef>
              <a:buNone/>
            </a:pPr>
            <a:r>
              <a:rPr lang="en-US" sz="3600" b="1" dirty="0"/>
              <a:t>“In redemptive anti-Semitism </a:t>
            </a:r>
          </a:p>
          <a:p>
            <a:pPr marL="0" indent="0">
              <a:spcBef>
                <a:spcPts val="0"/>
              </a:spcBef>
              <a:buNone/>
            </a:pPr>
            <a:r>
              <a:rPr lang="en-US" sz="3600" b="1" dirty="0"/>
              <a:t>the struggle against the Jews </a:t>
            </a:r>
          </a:p>
          <a:p>
            <a:pPr marL="0" indent="0">
              <a:spcBef>
                <a:spcPts val="0"/>
              </a:spcBef>
              <a:buNone/>
            </a:pPr>
            <a:r>
              <a:rPr lang="en-US" sz="3600" b="1" dirty="0"/>
              <a:t>is the dominant aspect of a </a:t>
            </a:r>
          </a:p>
          <a:p>
            <a:pPr marL="0" indent="0">
              <a:spcBef>
                <a:spcPts val="0"/>
              </a:spcBef>
              <a:buNone/>
            </a:pPr>
            <a:r>
              <a:rPr lang="en-US" sz="3600" b="1" dirty="0"/>
              <a:t>worldview in which other racist </a:t>
            </a:r>
          </a:p>
          <a:p>
            <a:pPr marL="0" indent="0">
              <a:spcBef>
                <a:spcPts val="0"/>
              </a:spcBef>
              <a:buNone/>
            </a:pPr>
            <a:r>
              <a:rPr lang="en-US" sz="3600" b="1" dirty="0"/>
              <a:t>themes are but secondary </a:t>
            </a:r>
          </a:p>
          <a:p>
            <a:pPr marL="0" indent="0">
              <a:spcBef>
                <a:spcPts val="0"/>
              </a:spcBef>
              <a:buNone/>
            </a:pPr>
            <a:r>
              <a:rPr lang="en-US" sz="3600" b="1" dirty="0"/>
              <a:t>appendages… .  Redemption </a:t>
            </a:r>
          </a:p>
          <a:p>
            <a:pPr marL="0" indent="0">
              <a:spcBef>
                <a:spcPts val="0"/>
              </a:spcBef>
              <a:buNone/>
            </a:pPr>
            <a:r>
              <a:rPr lang="en-US" sz="3600" b="1" dirty="0"/>
              <a:t>would come as liberation from </a:t>
            </a:r>
          </a:p>
          <a:p>
            <a:pPr marL="0" indent="0">
              <a:spcBef>
                <a:spcPts val="0"/>
              </a:spcBef>
              <a:buNone/>
            </a:pPr>
            <a:r>
              <a:rPr lang="en-US" sz="3600" b="1" dirty="0"/>
              <a:t>the Jews - as their expulsion, </a:t>
            </a:r>
          </a:p>
          <a:p>
            <a:pPr marL="0" indent="0">
              <a:spcBef>
                <a:spcPts val="0"/>
              </a:spcBef>
              <a:buNone/>
            </a:pPr>
            <a:r>
              <a:rPr lang="en-US" sz="3600" b="1" dirty="0"/>
              <a:t>possibly their annihilation.”</a:t>
            </a:r>
          </a:p>
          <a:p>
            <a:pPr marL="0" indent="0">
              <a:spcBef>
                <a:spcPts val="0"/>
              </a:spcBef>
              <a:buNone/>
            </a:pP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304" y="2220141"/>
            <a:ext cx="4690405" cy="3931920"/>
          </a:xfrm>
          <a:prstGeom prst="rect">
            <a:avLst/>
          </a:prstGeom>
        </p:spPr>
      </p:pic>
    </p:spTree>
    <p:extLst>
      <p:ext uri="{BB962C8B-B14F-4D97-AF65-F5344CB8AC3E}">
        <p14:creationId xmlns:p14="http://schemas.microsoft.com/office/powerpoint/2010/main" val="288644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latin typeface="Andalus" panose="02020603050405020304" pitchFamily="18" charset="-78"/>
                <a:cs typeface="Andalus" panose="02020603050405020304" pitchFamily="18" charset="-78"/>
              </a:rPr>
              <a:t>Abbasid Caliph al-</a:t>
            </a:r>
            <a:r>
              <a:rPr lang="en-US" sz="4000" b="1" dirty="0" err="1">
                <a:solidFill>
                  <a:schemeClr val="tx1"/>
                </a:solidFill>
                <a:latin typeface="Andalus" panose="02020603050405020304" pitchFamily="18" charset="-78"/>
                <a:cs typeface="Andalus" panose="02020603050405020304" pitchFamily="18" charset="-78"/>
              </a:rPr>
              <a:t>Mutawakkil</a:t>
            </a:r>
            <a:r>
              <a:rPr lang="en-US" sz="4000" b="1" dirty="0">
                <a:solidFill>
                  <a:schemeClr val="tx1"/>
                </a:solidFill>
                <a:latin typeface="Andalus" panose="02020603050405020304" pitchFamily="18" charset="-78"/>
                <a:cs typeface="Andalus" panose="02020603050405020304" pitchFamily="18" charset="-78"/>
              </a:rPr>
              <a:t> </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(822 – 861)</a:t>
            </a:r>
            <a:br>
              <a:rPr lang="en-US" sz="4000" b="1" dirty="0">
                <a:solidFill>
                  <a:schemeClr val="tx1"/>
                </a:solidFill>
                <a:latin typeface="Andalus" panose="02020603050405020304" pitchFamily="18" charset="-78"/>
                <a:cs typeface="Andalus" panose="02020603050405020304" pitchFamily="18" charset="-78"/>
              </a:rPr>
            </a:b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Jews and Christians must</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attach images of devils to</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their homes: they threaten the</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salvation of the Muslims.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15382" y="452718"/>
            <a:ext cx="3365687" cy="6035040"/>
          </a:xfrm>
        </p:spPr>
      </p:pic>
    </p:spTree>
    <p:extLst>
      <p:ext uri="{BB962C8B-B14F-4D97-AF65-F5344CB8AC3E}">
        <p14:creationId xmlns:p14="http://schemas.microsoft.com/office/powerpoint/2010/main" val="1968798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04503"/>
            <a:ext cx="10561820" cy="1957751"/>
          </a:xfrm>
        </p:spPr>
        <p:txBody>
          <a:bodyPr/>
          <a:lstStyle/>
          <a:p>
            <a:pPr algn="ctr"/>
            <a:r>
              <a:rPr lang="en-US" sz="4000" b="1" dirty="0">
                <a:solidFill>
                  <a:schemeClr val="tx1"/>
                </a:solidFill>
                <a:latin typeface="Times New Roman" panose="02020603050405020304" pitchFamily="18" charset="0"/>
                <a:cs typeface="Times New Roman" panose="02020603050405020304" pitchFamily="18" charset="0"/>
              </a:rPr>
              <a:t>Granada Massacre of 1066</a:t>
            </a:r>
            <a:br>
              <a:rPr lang="en-US" sz="40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Purging the Impurity</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6291" y="1278505"/>
            <a:ext cx="9141460" cy="5394960"/>
          </a:xfrm>
        </p:spPr>
      </p:pic>
    </p:spTree>
    <p:extLst>
      <p:ext uri="{BB962C8B-B14F-4D97-AF65-F5344CB8AC3E}">
        <p14:creationId xmlns:p14="http://schemas.microsoft.com/office/powerpoint/2010/main" val="279242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14" y="452718"/>
            <a:ext cx="9934721" cy="1400530"/>
          </a:xfrm>
        </p:spPr>
        <p:txBody>
          <a:bodyPr/>
          <a:lstStyle/>
          <a:p>
            <a:r>
              <a:rPr lang="en-US" sz="4400" b="1" dirty="0">
                <a:solidFill>
                  <a:schemeClr val="tx1"/>
                </a:solidFill>
                <a:latin typeface="Times New Roman" panose="02020603050405020304" pitchFamily="18" charset="0"/>
                <a:cs typeface="Times New Roman" panose="02020603050405020304" pitchFamily="18" charset="0"/>
              </a:rPr>
              <a:t>Ibn </a:t>
            </a:r>
            <a:r>
              <a:rPr lang="en-US" sz="4400" b="1" dirty="0" err="1">
                <a:solidFill>
                  <a:schemeClr val="tx1"/>
                </a:solidFill>
                <a:latin typeface="Times New Roman" panose="02020603050405020304" pitchFamily="18" charset="0"/>
                <a:cs typeface="Times New Roman" panose="02020603050405020304" pitchFamily="18" charset="0"/>
              </a:rPr>
              <a:t>Tumart</a:t>
            </a:r>
            <a:r>
              <a:rPr lang="en-US" sz="4400" b="1" dirty="0">
                <a:solidFill>
                  <a:schemeClr val="tx1"/>
                </a:solidFill>
                <a:latin typeface="Times New Roman" panose="02020603050405020304" pitchFamily="18" charset="0"/>
                <a:cs typeface="Times New Roman" panose="02020603050405020304" pitchFamily="18" charset="0"/>
              </a:rPr>
              <a:t> of Morocco</a:t>
            </a:r>
            <a:br>
              <a:rPr lang="en-US" sz="4400" b="1" dirty="0">
                <a:solidFill>
                  <a:schemeClr val="tx1"/>
                </a:solidFill>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(1080 – 1130)</a:t>
            </a:r>
            <a:br>
              <a:rPr lang="en-US" sz="4400" b="1" dirty="0">
                <a:solidFill>
                  <a:schemeClr val="tx1"/>
                </a:solidFill>
                <a:latin typeface="Times New Roman" panose="02020603050405020304" pitchFamily="18" charset="0"/>
                <a:cs typeface="Times New Roman" panose="02020603050405020304" pitchFamily="18" charset="0"/>
              </a:rPr>
            </a:br>
            <a:br>
              <a:rPr lang="en-US" sz="44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Purification and </a:t>
            </a:r>
            <a:br>
              <a:rPr lang="en-US" sz="40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redemption: “Come, and let </a:t>
            </a:r>
            <a:br>
              <a:rPr lang="en-US" sz="40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us cut them off from being a </a:t>
            </a:r>
            <a:br>
              <a:rPr lang="en-US" sz="40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nation, that the </a:t>
            </a:r>
            <a:r>
              <a:rPr lang="en-US" sz="4000" b="1" i="1" u="sng" dirty="0">
                <a:solidFill>
                  <a:schemeClr val="tx1"/>
                </a:solidFill>
                <a:latin typeface="Times New Roman" panose="02020603050405020304" pitchFamily="18" charset="0"/>
                <a:cs typeface="Times New Roman" panose="02020603050405020304" pitchFamily="18" charset="0"/>
              </a:rPr>
              <a:t>name</a:t>
            </a:r>
            <a:r>
              <a:rPr lang="en-US" sz="4000" b="1" dirty="0">
                <a:solidFill>
                  <a:schemeClr val="tx1"/>
                </a:solidFill>
                <a:latin typeface="Times New Roman" panose="02020603050405020304" pitchFamily="18" charset="0"/>
                <a:cs typeface="Times New Roman" panose="02020603050405020304" pitchFamily="18" charset="0"/>
              </a:rPr>
              <a:t> of </a:t>
            </a:r>
            <a:br>
              <a:rPr lang="en-US" sz="40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Israel may be no more in </a:t>
            </a:r>
            <a:br>
              <a:rPr lang="en-US" sz="4000" b="1" i="1" u="sng" dirty="0">
                <a:solidFill>
                  <a:schemeClr val="tx1"/>
                </a:solidFill>
                <a:latin typeface="Times New Roman" panose="02020603050405020304" pitchFamily="18" charset="0"/>
                <a:cs typeface="Times New Roman" panose="02020603050405020304" pitchFamily="18" charset="0"/>
              </a:rPr>
            </a:br>
            <a:r>
              <a:rPr lang="en-US" sz="4000" b="1" i="1" u="sng" dirty="0">
                <a:solidFill>
                  <a:schemeClr val="tx1"/>
                </a:solidFill>
                <a:latin typeface="Times New Roman" panose="02020603050405020304" pitchFamily="18" charset="0"/>
                <a:cs typeface="Times New Roman" panose="02020603050405020304" pitchFamily="18" charset="0"/>
              </a:rPr>
              <a:t>remembrance</a:t>
            </a:r>
            <a:r>
              <a:rPr lang="en-US" sz="4000" b="1" dirty="0">
                <a:solidFill>
                  <a:schemeClr val="tx1"/>
                </a:solidFill>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9501" y="452718"/>
            <a:ext cx="5496211" cy="6309360"/>
          </a:xfrm>
        </p:spPr>
      </p:pic>
    </p:spTree>
    <p:extLst>
      <p:ext uri="{BB962C8B-B14F-4D97-AF65-F5344CB8AC3E}">
        <p14:creationId xmlns:p14="http://schemas.microsoft.com/office/powerpoint/2010/main" val="1230439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Abdul Ala </a:t>
            </a:r>
            <a:r>
              <a:rPr lang="en-US" b="1" dirty="0" err="1">
                <a:latin typeface="Times New Roman" panose="02020603050405020304" pitchFamily="18" charset="0"/>
                <a:cs typeface="Times New Roman" panose="02020603050405020304" pitchFamily="18" charset="0"/>
              </a:rPr>
              <a:t>Maududi</a:t>
            </a:r>
            <a:r>
              <a:rPr lang="en-US" b="1" dirty="0">
                <a:latin typeface="Times New Roman" panose="02020603050405020304" pitchFamily="18" charset="0"/>
                <a:cs typeface="Times New Roman" panose="02020603050405020304" pitchFamily="18" charset="0"/>
              </a:rPr>
              <a:t> (1903 – 1979)</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t>
            </a:r>
            <a:r>
              <a:rPr lang="en-US" sz="4000" b="1" dirty="0">
                <a:latin typeface="Times New Roman" panose="02020603050405020304" pitchFamily="18" charset="0"/>
                <a:cs typeface="Times New Roman" panose="02020603050405020304" pitchFamily="18" charset="0"/>
              </a:rPr>
              <a:t>Islam wants the whole earth and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does not content itself with only a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part thereof.  It wants and requires</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the entire inhabited world,” not to</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rule but to redeem.  The Jews are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“the devil” who threatens this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salvation of all humanity.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80576" y="1422174"/>
            <a:ext cx="3524043" cy="5303520"/>
          </a:xfrm>
        </p:spPr>
      </p:pic>
    </p:spTree>
    <p:extLst>
      <p:ext uri="{BB962C8B-B14F-4D97-AF65-F5344CB8AC3E}">
        <p14:creationId xmlns:p14="http://schemas.microsoft.com/office/powerpoint/2010/main" val="3534670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0"/>
            <a:ext cx="10243457" cy="1417638"/>
          </a:xfrm>
        </p:spPr>
        <p:txBody>
          <a:bodyPr>
            <a:noAutofit/>
          </a:bodyPr>
          <a:lstStyle/>
          <a:p>
            <a:r>
              <a:rPr lang="en-US" sz="4800" b="1" dirty="0">
                <a:solidFill>
                  <a:schemeClr val="tx1"/>
                </a:solidFill>
                <a:latin typeface="Times New Roman" panose="02020603050405020304" pitchFamily="18" charset="0"/>
                <a:cs typeface="Times New Roman" panose="02020603050405020304" pitchFamily="18" charset="0"/>
              </a:rPr>
              <a:t>Hassan al-</a:t>
            </a:r>
            <a:r>
              <a:rPr lang="en-US" sz="4800" b="1" dirty="0" err="1">
                <a:solidFill>
                  <a:schemeClr val="tx1"/>
                </a:solidFill>
                <a:latin typeface="Times New Roman" panose="02020603050405020304" pitchFamily="18" charset="0"/>
                <a:cs typeface="Times New Roman" panose="02020603050405020304" pitchFamily="18" charset="0"/>
              </a:rPr>
              <a:t>Banna</a:t>
            </a:r>
            <a:r>
              <a:rPr lang="en-US" sz="4800" b="1" dirty="0">
                <a:solidFill>
                  <a:schemeClr val="tx1"/>
                </a:solidFill>
                <a:latin typeface="Times New Roman" panose="02020603050405020304" pitchFamily="18" charset="0"/>
                <a:cs typeface="Times New Roman" panose="02020603050405020304" pitchFamily="18" charset="0"/>
              </a:rPr>
              <a:t> (1906 – 1949)</a:t>
            </a:r>
            <a:br>
              <a:rPr lang="en-US" sz="4800" b="1" dirty="0">
                <a:solidFill>
                  <a:schemeClr val="tx1"/>
                </a:solidFill>
                <a:latin typeface="Times New Roman" panose="02020603050405020304" pitchFamily="18" charset="0"/>
                <a:cs typeface="Times New Roman" panose="02020603050405020304" pitchFamily="18" charset="0"/>
              </a:rPr>
            </a:br>
            <a:r>
              <a:rPr lang="en-US" sz="4800" b="1" dirty="0">
                <a:solidFill>
                  <a:schemeClr val="tx1"/>
                </a:solidFill>
                <a:latin typeface="Times New Roman" panose="02020603050405020304" pitchFamily="18" charset="0"/>
                <a:cs typeface="Times New Roman" panose="02020603050405020304" pitchFamily="18" charset="0"/>
              </a:rPr>
              <a:t>Muslim Brotherhood, 1928:</a:t>
            </a:r>
            <a:br>
              <a:rPr lang="en-US" sz="4800" b="1" dirty="0">
                <a:solidFill>
                  <a:schemeClr val="tx1"/>
                </a:solidFill>
                <a:latin typeface="Times New Roman" panose="02020603050405020304" pitchFamily="18" charset="0"/>
                <a:cs typeface="Times New Roman" panose="02020603050405020304" pitchFamily="18" charset="0"/>
              </a:rPr>
            </a:br>
            <a:br>
              <a:rPr lang="en-US" sz="48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Muslims have always fought</a:t>
            </a:r>
            <a:br>
              <a:rPr lang="en-US" sz="40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a war against the Jews, the </a:t>
            </a:r>
            <a:br>
              <a:rPr lang="en-US" sz="40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source of all evil. “The mission</a:t>
            </a:r>
            <a:br>
              <a:rPr lang="en-US" sz="40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of the Muslim Brotherhood is</a:t>
            </a:r>
            <a:br>
              <a:rPr lang="en-US" sz="40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pure and unsullied, unblemished </a:t>
            </a:r>
            <a:br>
              <a:rPr lang="en-US" sz="4000" b="1" dirty="0">
                <a:solidFill>
                  <a:schemeClr val="tx1"/>
                </a:solidFill>
                <a:latin typeface="Times New Roman" panose="02020603050405020304" pitchFamily="18" charset="0"/>
                <a:cs typeface="Times New Roman" panose="02020603050405020304" pitchFamily="18" charset="0"/>
              </a:rPr>
            </a:br>
            <a:r>
              <a:rPr lang="en-US" sz="4000" b="1" dirty="0">
                <a:solidFill>
                  <a:schemeClr val="tx1"/>
                </a:solidFill>
                <a:latin typeface="Times New Roman" panose="02020603050405020304" pitchFamily="18" charset="0"/>
                <a:cs typeface="Times New Roman" panose="02020603050405020304" pitchFamily="18" charset="0"/>
              </a:rPr>
              <a:t>by any stain” from the Jews. </a:t>
            </a:r>
          </a:p>
        </p:txBody>
      </p:sp>
      <p:sp>
        <p:nvSpPr>
          <p:cNvPr id="3" name="Content Placeholder 2"/>
          <p:cNvSpPr>
            <a:spLocks noGrp="1"/>
          </p:cNvSpPr>
          <p:nvPr>
            <p:ph idx="1"/>
          </p:nvPr>
        </p:nvSpPr>
        <p:spPr>
          <a:xfrm>
            <a:off x="1876426" y="1463040"/>
            <a:ext cx="7680960" cy="4724400"/>
          </a:xfrm>
          <a:prstGeom prst="rect">
            <a:avLst/>
          </a:prstGeom>
        </p:spPr>
        <p:txBody>
          <a:bodyPr/>
          <a:lstStyle/>
          <a:p>
            <a:pPr marL="0" indent="0">
              <a:buNone/>
            </a:pPr>
            <a:endParaRPr lang="en-US" dirty="0"/>
          </a:p>
          <a:p>
            <a:pPr marL="0" indent="0">
              <a:buNone/>
            </a:pPr>
            <a:endParaRPr lang="en-US" dirty="0"/>
          </a:p>
          <a:p>
            <a:pPr marL="0" indent="0">
              <a:buNone/>
            </a:pP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0075" y="1417638"/>
            <a:ext cx="4082906" cy="5394960"/>
          </a:xfrm>
          <a:prstGeom prst="rect">
            <a:avLst/>
          </a:prstGeom>
        </p:spPr>
      </p:pic>
    </p:spTree>
    <p:extLst>
      <p:ext uri="{BB962C8B-B14F-4D97-AF65-F5344CB8AC3E}">
        <p14:creationId xmlns:p14="http://schemas.microsoft.com/office/powerpoint/2010/main" val="4082306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5" y="287382"/>
            <a:ext cx="9795782" cy="1527961"/>
          </a:xfrm>
        </p:spPr>
        <p:txBody>
          <a:bodyPr>
            <a:normAutofit/>
          </a:bodyPr>
          <a:lstStyle/>
          <a:p>
            <a:r>
              <a:rPr lang="en-US" sz="4800" dirty="0" err="1">
                <a:solidFill>
                  <a:schemeClr val="tx1"/>
                </a:solidFill>
                <a:latin typeface="Britannic Bold" panose="020B0903060703020204" pitchFamily="34" charset="0"/>
              </a:rPr>
              <a:t>Sayyid</a:t>
            </a:r>
            <a:r>
              <a:rPr lang="en-US" sz="4800" dirty="0">
                <a:solidFill>
                  <a:schemeClr val="tx1"/>
                </a:solidFill>
                <a:latin typeface="Britannic Bold" panose="020B0903060703020204" pitchFamily="34" charset="0"/>
              </a:rPr>
              <a:t> </a:t>
            </a:r>
            <a:r>
              <a:rPr lang="en-US" sz="4800" dirty="0" err="1">
                <a:solidFill>
                  <a:schemeClr val="tx1"/>
                </a:solidFill>
                <a:latin typeface="Britannic Bold" panose="020B0903060703020204" pitchFamily="34" charset="0"/>
              </a:rPr>
              <a:t>Qutb</a:t>
            </a:r>
            <a:r>
              <a:rPr lang="en-US" sz="4800" dirty="0">
                <a:solidFill>
                  <a:schemeClr val="tx1"/>
                </a:solidFill>
                <a:latin typeface="Britannic Bold" panose="020B0903060703020204" pitchFamily="34" charset="0"/>
              </a:rPr>
              <a:t> (1906 – 1966)</a:t>
            </a:r>
          </a:p>
        </p:txBody>
      </p:sp>
      <p:sp>
        <p:nvSpPr>
          <p:cNvPr id="3" name="Content Placeholder 2"/>
          <p:cNvSpPr>
            <a:spLocks noGrp="1"/>
          </p:cNvSpPr>
          <p:nvPr>
            <p:ph idx="1"/>
          </p:nvPr>
        </p:nvSpPr>
        <p:spPr>
          <a:xfrm>
            <a:off x="1" y="1476103"/>
            <a:ext cx="10341430" cy="5094120"/>
          </a:xfrm>
        </p:spPr>
        <p:txBody>
          <a:bodyPr>
            <a:normAutofit/>
          </a:bodyPr>
          <a:lstStyle/>
          <a:p>
            <a:pPr marL="0" indent="0">
              <a:buNone/>
            </a:pPr>
            <a:r>
              <a:rPr lang="en-US" sz="3600" b="1" dirty="0"/>
              <a:t>The Jews are the </a:t>
            </a:r>
            <a:r>
              <a:rPr lang="en-US" sz="3600" b="1" i="1" dirty="0" err="1"/>
              <a:t>hizb</a:t>
            </a:r>
            <a:r>
              <a:rPr lang="en-US" sz="3600" b="1" i="1" dirty="0"/>
              <a:t> </a:t>
            </a:r>
          </a:p>
          <a:p>
            <a:pPr marL="0" indent="0">
              <a:buNone/>
            </a:pPr>
            <a:r>
              <a:rPr lang="en-US" sz="3600" b="1" i="1" dirty="0"/>
              <a:t>al-</a:t>
            </a:r>
            <a:r>
              <a:rPr lang="en-US" sz="3600" b="1" i="1" dirty="0" err="1"/>
              <a:t>shaytan</a:t>
            </a:r>
            <a:r>
              <a:rPr lang="en-US" sz="3600" b="1" dirty="0"/>
              <a:t>, the party of Satan.</a:t>
            </a:r>
          </a:p>
          <a:p>
            <a:pPr marL="0" indent="0">
              <a:buNone/>
            </a:pPr>
            <a:r>
              <a:rPr lang="en-US" sz="3600" b="1" dirty="0"/>
              <a:t>Only Islam can save humanity</a:t>
            </a:r>
          </a:p>
          <a:p>
            <a:pPr marL="0" indent="0">
              <a:buNone/>
            </a:pPr>
            <a:r>
              <a:rPr lang="en-US" sz="3600" b="1" dirty="0"/>
              <a:t>from the evil of the Jews.  It is a</a:t>
            </a:r>
          </a:p>
          <a:p>
            <a:pPr marL="0" indent="0">
              <a:buNone/>
            </a:pPr>
            <a:r>
              <a:rPr lang="en-US" sz="3600" b="1" dirty="0"/>
              <a:t>religious duty to exterminate </a:t>
            </a:r>
          </a:p>
          <a:p>
            <a:pPr marL="0" indent="0">
              <a:buNone/>
            </a:pPr>
            <a:r>
              <a:rPr lang="en-US" sz="3600" b="1" dirty="0"/>
              <a:t>them, and religious duty is </a:t>
            </a:r>
          </a:p>
          <a:p>
            <a:pPr marL="0" indent="0">
              <a:buNone/>
            </a:pPr>
            <a:r>
              <a:rPr lang="en-US" sz="3600" b="1" dirty="0"/>
              <a:t>redemptive.</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4423" y="1815343"/>
            <a:ext cx="4803650" cy="4754880"/>
          </a:xfrm>
          <a:prstGeom prst="rect">
            <a:avLst/>
          </a:prstGeom>
        </p:spPr>
      </p:pic>
    </p:spTree>
    <p:extLst>
      <p:ext uri="{BB962C8B-B14F-4D97-AF65-F5344CB8AC3E}">
        <p14:creationId xmlns:p14="http://schemas.microsoft.com/office/powerpoint/2010/main" val="1920057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latin typeface="Britannic Bold" panose="020B0903060703020204" pitchFamily="34" charset="0"/>
              </a:rPr>
              <a:t>Abdel Halim Mahmoud, Grand Imam of Al-</a:t>
            </a:r>
            <a:r>
              <a:rPr lang="en-US" sz="4400" dirty="0" err="1">
                <a:solidFill>
                  <a:schemeClr val="tx1"/>
                </a:solidFill>
                <a:latin typeface="Britannic Bold" panose="020B0903060703020204" pitchFamily="34" charset="0"/>
              </a:rPr>
              <a:t>Azhar</a:t>
            </a:r>
            <a:r>
              <a:rPr lang="en-US" sz="4400" dirty="0">
                <a:solidFill>
                  <a:schemeClr val="tx1"/>
                </a:solidFill>
                <a:latin typeface="Britannic Bold" panose="020B0903060703020204" pitchFamily="34" charset="0"/>
              </a:rPr>
              <a:t> University </a:t>
            </a:r>
            <a:br>
              <a:rPr lang="en-US" sz="4400" dirty="0">
                <a:solidFill>
                  <a:schemeClr val="tx1"/>
                </a:solidFill>
                <a:latin typeface="Britannic Bold" panose="020B0903060703020204" pitchFamily="34" charset="0"/>
              </a:rPr>
            </a:br>
            <a:r>
              <a:rPr lang="en-US" sz="4400" dirty="0">
                <a:solidFill>
                  <a:schemeClr val="tx1"/>
                </a:solidFill>
                <a:latin typeface="Britannic Bold" panose="020B0903060703020204" pitchFamily="34" charset="0"/>
              </a:rPr>
              <a:t>(1910 – 1978)</a:t>
            </a:r>
            <a:br>
              <a:rPr lang="en-US" sz="4400" dirty="0">
                <a:solidFill>
                  <a:schemeClr val="tx1"/>
                </a:solidFill>
                <a:latin typeface="Britannic Bold" panose="020B0903060703020204" pitchFamily="34" charset="0"/>
              </a:rPr>
            </a:br>
            <a:br>
              <a:rPr lang="en-US" sz="4400" dirty="0">
                <a:solidFill>
                  <a:schemeClr val="tx1"/>
                </a:solidFill>
                <a:latin typeface="Britannic Bold" panose="020B0903060703020204" pitchFamily="34" charset="0"/>
              </a:rPr>
            </a:br>
            <a:r>
              <a:rPr lang="en-US" sz="3600" dirty="0">
                <a:solidFill>
                  <a:schemeClr val="tx1"/>
                </a:solidFill>
                <a:latin typeface="Britannic Bold" panose="020B0903060703020204" pitchFamily="34" charset="0"/>
              </a:rPr>
              <a:t>Allah commands Muslims </a:t>
            </a:r>
            <a:br>
              <a:rPr lang="en-US" sz="3600" dirty="0">
                <a:solidFill>
                  <a:schemeClr val="tx1"/>
                </a:solidFill>
                <a:latin typeface="Britannic Bold" panose="020B0903060703020204" pitchFamily="34" charset="0"/>
              </a:rPr>
            </a:br>
            <a:r>
              <a:rPr lang="en-US" sz="3600" dirty="0">
                <a:solidFill>
                  <a:schemeClr val="tx1"/>
                </a:solidFill>
                <a:latin typeface="Britannic Bold" panose="020B0903060703020204" pitchFamily="34" charset="0"/>
              </a:rPr>
              <a:t>to fight the friends of</a:t>
            </a:r>
            <a:br>
              <a:rPr lang="en-US" sz="3600" dirty="0">
                <a:solidFill>
                  <a:schemeClr val="tx1"/>
                </a:solidFill>
                <a:latin typeface="Britannic Bold" panose="020B0903060703020204" pitchFamily="34" charset="0"/>
              </a:rPr>
            </a:br>
            <a:r>
              <a:rPr lang="en-US" sz="3600" dirty="0">
                <a:solidFill>
                  <a:schemeClr val="tx1"/>
                </a:solidFill>
                <a:latin typeface="Britannic Bold" panose="020B0903060703020204" pitchFamily="34" charset="0"/>
              </a:rPr>
              <a:t>Satan, and chief among </a:t>
            </a:r>
            <a:br>
              <a:rPr lang="en-US" sz="3600" dirty="0">
                <a:solidFill>
                  <a:schemeClr val="tx1"/>
                </a:solidFill>
                <a:latin typeface="Britannic Bold" panose="020B0903060703020204" pitchFamily="34" charset="0"/>
              </a:rPr>
            </a:br>
            <a:r>
              <a:rPr lang="en-US" sz="3600" dirty="0">
                <a:solidFill>
                  <a:schemeClr val="tx1"/>
                </a:solidFill>
                <a:latin typeface="Britannic Bold" panose="020B0903060703020204" pitchFamily="34" charset="0"/>
              </a:rPr>
              <a:t>his friends are the Jews, who,</a:t>
            </a:r>
            <a:br>
              <a:rPr lang="en-US" sz="3600" dirty="0">
                <a:solidFill>
                  <a:schemeClr val="tx1"/>
                </a:solidFill>
                <a:latin typeface="Britannic Bold" panose="020B0903060703020204" pitchFamily="34" charset="0"/>
              </a:rPr>
            </a:br>
            <a:r>
              <a:rPr lang="en-US" sz="3600" dirty="0">
                <a:solidFill>
                  <a:schemeClr val="tx1"/>
                </a:solidFill>
                <a:latin typeface="Britannic Bold" panose="020B0903060703020204" pitchFamily="34" charset="0"/>
              </a:rPr>
              <a:t>like Satan, threaten the soul</a:t>
            </a:r>
            <a:br>
              <a:rPr lang="en-US" sz="3600" dirty="0">
                <a:solidFill>
                  <a:schemeClr val="tx1"/>
                </a:solidFill>
                <a:latin typeface="Britannic Bold" panose="020B0903060703020204" pitchFamily="34" charset="0"/>
              </a:rPr>
            </a:br>
            <a:r>
              <a:rPr lang="en-US" sz="3600" dirty="0">
                <a:solidFill>
                  <a:schemeClr val="tx1"/>
                </a:solidFill>
                <a:latin typeface="Britannic Bold" panose="020B0903060703020204" pitchFamily="34" charset="0"/>
              </a:rPr>
              <a:t>of the believer.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7122" y="1296675"/>
            <a:ext cx="4650023" cy="5303520"/>
          </a:xfrm>
        </p:spPr>
      </p:pic>
    </p:spTree>
    <p:extLst>
      <p:ext uri="{BB962C8B-B14F-4D97-AF65-F5344CB8AC3E}">
        <p14:creationId xmlns:p14="http://schemas.microsoft.com/office/powerpoint/2010/main" val="3841099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7" y="152400"/>
            <a:ext cx="9847613" cy="1143000"/>
          </a:xfrm>
        </p:spPr>
        <p:txBody>
          <a:bodyPr>
            <a:noAutofit/>
          </a:bodyPr>
          <a:lstStyle/>
          <a:p>
            <a:pPr algn="l"/>
            <a:r>
              <a:rPr lang="en-US" sz="4400" b="1" dirty="0">
                <a:latin typeface="Castellar" panose="020A0402060406010301" pitchFamily="18" charset="0"/>
              </a:rPr>
              <a:t>Nazi War Criminal</a:t>
            </a:r>
            <a:br>
              <a:rPr lang="en-US" sz="4400" b="1" dirty="0">
                <a:latin typeface="Castellar" panose="020A0402060406010301" pitchFamily="18" charset="0"/>
              </a:rPr>
            </a:br>
            <a:r>
              <a:rPr lang="en-US" sz="4400" b="1" dirty="0">
                <a:latin typeface="Castellar" panose="020A0402060406010301" pitchFamily="18" charset="0"/>
              </a:rPr>
              <a:t>Haj Amin al-</a:t>
            </a:r>
            <a:r>
              <a:rPr lang="en-US" sz="4400" b="1" dirty="0" err="1">
                <a:latin typeface="Castellar" panose="020A0402060406010301" pitchFamily="18" charset="0"/>
              </a:rPr>
              <a:t>Husseini</a:t>
            </a:r>
            <a:r>
              <a:rPr lang="en-US" sz="4400" b="1" dirty="0">
                <a:latin typeface="Castellar" panose="020A0402060406010301" pitchFamily="18" charset="0"/>
              </a:rPr>
              <a:t> </a:t>
            </a:r>
            <a:br>
              <a:rPr lang="en-US" sz="4400" b="1" dirty="0">
                <a:latin typeface="Castellar" panose="020A0402060406010301" pitchFamily="18" charset="0"/>
              </a:rPr>
            </a:br>
            <a:r>
              <a:rPr lang="en-US" sz="4400" b="1" dirty="0">
                <a:latin typeface="Castellar" panose="020A0402060406010301" pitchFamily="18" charset="0"/>
              </a:rPr>
              <a:t>(1893 – 1974)</a:t>
            </a:r>
          </a:p>
        </p:txBody>
      </p:sp>
      <p:sp>
        <p:nvSpPr>
          <p:cNvPr id="3" name="Content Placeholder 2"/>
          <p:cNvSpPr>
            <a:spLocks noGrp="1"/>
          </p:cNvSpPr>
          <p:nvPr>
            <p:ph idx="1"/>
          </p:nvPr>
        </p:nvSpPr>
        <p:spPr>
          <a:xfrm>
            <a:off x="248194" y="2052918"/>
            <a:ext cx="9801659" cy="4195481"/>
          </a:xfrm>
        </p:spPr>
        <p:txBody>
          <a:bodyPr>
            <a:normAutofit/>
          </a:bodyPr>
          <a:lstStyle/>
          <a:p>
            <a:pPr marL="0" indent="0">
              <a:buNone/>
            </a:pPr>
            <a:endParaRPr lang="en-US" sz="3200" b="1" dirty="0"/>
          </a:p>
          <a:p>
            <a:pPr marL="0" indent="0">
              <a:buNone/>
            </a:pPr>
            <a:r>
              <a:rPr lang="en-US" sz="3200" b="1" dirty="0"/>
              <a:t>“Slaughter Jews wherever you find</a:t>
            </a:r>
          </a:p>
          <a:p>
            <a:pPr marL="0" indent="0">
              <a:buNone/>
            </a:pPr>
            <a:r>
              <a:rPr lang="en-US" sz="3200" b="1" dirty="0"/>
              <a:t>them.  Their spilled blood pleases</a:t>
            </a:r>
          </a:p>
          <a:p>
            <a:pPr marL="0" indent="0">
              <a:buNone/>
            </a:pPr>
            <a:r>
              <a:rPr lang="en-US" sz="3200" b="1" dirty="0"/>
              <a:t>Allah… He who kills a Jew is assured</a:t>
            </a:r>
          </a:p>
          <a:p>
            <a:pPr marL="0" indent="0">
              <a:buNone/>
            </a:pPr>
            <a:r>
              <a:rPr lang="en-US" sz="3200" b="1" dirty="0"/>
              <a:t>a place in the next world.”</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999" y="457893"/>
            <a:ext cx="3962399" cy="5943600"/>
          </a:xfrm>
          <a:prstGeom prst="rect">
            <a:avLst/>
          </a:prstGeom>
        </p:spPr>
      </p:pic>
    </p:spTree>
    <p:extLst>
      <p:ext uri="{BB962C8B-B14F-4D97-AF65-F5344CB8AC3E}">
        <p14:creationId xmlns:p14="http://schemas.microsoft.com/office/powerpoint/2010/main" val="1332585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buNone/>
            </a:pPr>
            <a:endParaRPr lang="en-US" dirty="0"/>
          </a:p>
        </p:txBody>
      </p:sp>
      <p:sp>
        <p:nvSpPr>
          <p:cNvPr id="3" name="Title 2"/>
          <p:cNvSpPr>
            <a:spLocks noGrp="1"/>
          </p:cNvSpPr>
          <p:nvPr>
            <p:ph type="title"/>
          </p:nvPr>
        </p:nvSpPr>
        <p:spPr>
          <a:xfrm>
            <a:off x="1" y="452718"/>
            <a:ext cx="10871200" cy="1400530"/>
          </a:xfrm>
        </p:spPr>
        <p:txBody>
          <a:bodyPr>
            <a:noAutofit/>
          </a:bodyPr>
          <a:lstStyle/>
          <a:p>
            <a:r>
              <a:rPr lang="en-US" sz="4400" b="1" dirty="0">
                <a:effectLst>
                  <a:outerShdw blurRad="38100" dist="38100" dir="2700000" algn="tl">
                    <a:srgbClr val="000000">
                      <a:alpha val="43137"/>
                    </a:srgbClr>
                  </a:outerShdw>
                </a:effectLst>
                <a:latin typeface="Castellar" panose="020A0402060406010301" pitchFamily="18" charset="0"/>
              </a:rPr>
              <a:t>Hezbollah </a:t>
            </a:r>
            <a:r>
              <a:rPr lang="en-US" sz="4400" b="1" dirty="0" err="1">
                <a:effectLst>
                  <a:outerShdw blurRad="38100" dist="38100" dir="2700000" algn="tl">
                    <a:srgbClr val="000000">
                      <a:alpha val="43137"/>
                    </a:srgbClr>
                  </a:outerShdw>
                </a:effectLst>
                <a:latin typeface="Castellar" panose="020A0402060406010301" pitchFamily="18" charset="0"/>
              </a:rPr>
              <a:t>LeaderHassan</a:t>
            </a:r>
            <a:r>
              <a:rPr lang="en-US" sz="4400" b="1" dirty="0">
                <a:effectLst>
                  <a:outerShdw blurRad="38100" dist="38100" dir="2700000" algn="tl">
                    <a:srgbClr val="000000">
                      <a:alpha val="43137"/>
                    </a:srgbClr>
                  </a:outerShdw>
                </a:effectLst>
                <a:latin typeface="Castellar" panose="020A0402060406010301" pitchFamily="18" charset="0"/>
              </a:rPr>
              <a:t> Nasrallah (b. 1960)</a:t>
            </a:r>
            <a:br>
              <a:rPr lang="en-US" sz="4400" b="1" dirty="0">
                <a:effectLst>
                  <a:outerShdw blurRad="38100" dist="38100" dir="2700000" algn="tl">
                    <a:srgbClr val="000000">
                      <a:alpha val="43137"/>
                    </a:srgbClr>
                  </a:outerShdw>
                </a:effectLst>
                <a:latin typeface="Castellar" panose="020A0402060406010301" pitchFamily="18" charset="0"/>
              </a:rPr>
            </a:br>
            <a:r>
              <a:rPr lang="en-US" sz="4400" b="1" dirty="0">
                <a:effectLst>
                  <a:outerShdw blurRad="38100" dist="38100" dir="2700000" algn="tl">
                    <a:srgbClr val="000000">
                      <a:alpha val="43137"/>
                    </a:srgbClr>
                  </a:outerShdw>
                </a:effectLst>
                <a:latin typeface="Castellar" panose="020A0402060406010301" pitchFamily="18" charset="0"/>
              </a:rPr>
              <a:t>The Jews are “a </a:t>
            </a:r>
            <a:br>
              <a:rPr lang="en-US" sz="4400" b="1" dirty="0">
                <a:effectLst>
                  <a:outerShdw blurRad="38100" dist="38100" dir="2700000" algn="tl">
                    <a:srgbClr val="000000">
                      <a:alpha val="43137"/>
                    </a:srgbClr>
                  </a:outerShdw>
                </a:effectLst>
                <a:latin typeface="Castellar" panose="020A0402060406010301" pitchFamily="18" charset="0"/>
              </a:rPr>
            </a:br>
            <a:r>
              <a:rPr lang="en-US" sz="4400" b="1" dirty="0">
                <a:effectLst>
                  <a:outerShdw blurRad="38100" dist="38100" dir="2700000" algn="tl">
                    <a:srgbClr val="000000">
                      <a:alpha val="43137"/>
                    </a:srgbClr>
                  </a:outerShdw>
                </a:effectLst>
                <a:latin typeface="Castellar" panose="020A0402060406010301" pitchFamily="18" charset="0"/>
              </a:rPr>
              <a:t>cancerous growth </a:t>
            </a:r>
            <a:br>
              <a:rPr lang="en-US" sz="4400" b="1" dirty="0">
                <a:effectLst>
                  <a:outerShdw blurRad="38100" dist="38100" dir="2700000" algn="tl">
                    <a:srgbClr val="000000">
                      <a:alpha val="43137"/>
                    </a:srgbClr>
                  </a:outerShdw>
                </a:effectLst>
                <a:latin typeface="Castellar" panose="020A0402060406010301" pitchFamily="18" charset="0"/>
              </a:rPr>
            </a:br>
            <a:r>
              <a:rPr lang="en-US" sz="4400" b="1" dirty="0">
                <a:effectLst>
                  <a:outerShdw blurRad="38100" dist="38100" dir="2700000" algn="tl">
                    <a:srgbClr val="000000">
                      <a:alpha val="43137"/>
                    </a:srgbClr>
                  </a:outerShdw>
                </a:effectLst>
                <a:latin typeface="Castellar" panose="020A0402060406010301" pitchFamily="18" charset="0"/>
              </a:rPr>
              <a:t>and harmful microbe, </a:t>
            </a:r>
            <a:br>
              <a:rPr lang="en-US" sz="4400" b="1" dirty="0">
                <a:effectLst>
                  <a:outerShdw blurRad="38100" dist="38100" dir="2700000" algn="tl">
                    <a:srgbClr val="000000">
                      <a:alpha val="43137"/>
                    </a:srgbClr>
                  </a:outerShdw>
                </a:effectLst>
                <a:latin typeface="Castellar" panose="020A0402060406010301" pitchFamily="18" charset="0"/>
              </a:rPr>
            </a:br>
            <a:r>
              <a:rPr lang="en-US" sz="4400" b="1" dirty="0">
                <a:effectLst>
                  <a:outerShdw blurRad="38100" dist="38100" dir="2700000" algn="tl">
                    <a:srgbClr val="000000">
                      <a:alpha val="43137"/>
                    </a:srgbClr>
                  </a:outerShdw>
                </a:effectLst>
                <a:latin typeface="Castellar" panose="020A0402060406010301" pitchFamily="18" charset="0"/>
              </a:rPr>
              <a:t>this entity without </a:t>
            </a:r>
            <a:br>
              <a:rPr lang="en-US" sz="4400" b="1" dirty="0">
                <a:effectLst>
                  <a:outerShdw blurRad="38100" dist="38100" dir="2700000" algn="tl">
                    <a:srgbClr val="000000">
                      <a:alpha val="43137"/>
                    </a:srgbClr>
                  </a:outerShdw>
                </a:effectLst>
                <a:latin typeface="Castellar" panose="020A0402060406010301" pitchFamily="18" charset="0"/>
              </a:rPr>
            </a:br>
            <a:r>
              <a:rPr lang="en-US" sz="4400" b="1" dirty="0">
                <a:effectLst>
                  <a:outerShdw blurRad="38100" dist="38100" dir="2700000" algn="tl">
                    <a:srgbClr val="000000">
                      <a:alpha val="43137"/>
                    </a:srgbClr>
                  </a:outerShdw>
                </a:effectLst>
                <a:latin typeface="Castellar" panose="020A0402060406010301" pitchFamily="18" charset="0"/>
              </a:rPr>
              <a:t>borders,” and </a:t>
            </a:r>
            <a:br>
              <a:rPr lang="en-US" sz="4400" b="1" dirty="0">
                <a:effectLst>
                  <a:outerShdw blurRad="38100" dist="38100" dir="2700000" algn="tl">
                    <a:srgbClr val="000000">
                      <a:alpha val="43137"/>
                    </a:srgbClr>
                  </a:outerShdw>
                </a:effectLst>
                <a:latin typeface="Castellar" panose="020A0402060406010301" pitchFamily="18" charset="0"/>
              </a:rPr>
            </a:br>
            <a:r>
              <a:rPr lang="en-US" sz="4400" b="1" dirty="0">
                <a:effectLst>
                  <a:outerShdw blurRad="38100" dist="38100" dir="2700000" algn="tl">
                    <a:srgbClr val="000000">
                      <a:alpha val="43137"/>
                    </a:srgbClr>
                  </a:outerShdw>
                </a:effectLst>
                <a:latin typeface="Castellar" panose="020A0402060406010301" pitchFamily="18" charset="0"/>
              </a:rPr>
              <a:t>Hezbollah is the </a:t>
            </a:r>
            <a:br>
              <a:rPr lang="en-US" sz="4400" b="1" dirty="0">
                <a:effectLst>
                  <a:outerShdw blurRad="38100" dist="38100" dir="2700000" algn="tl">
                    <a:srgbClr val="000000">
                      <a:alpha val="43137"/>
                    </a:srgbClr>
                  </a:outerShdw>
                </a:effectLst>
                <a:latin typeface="Castellar" panose="020A0402060406010301" pitchFamily="18" charset="0"/>
              </a:rPr>
            </a:br>
            <a:r>
              <a:rPr lang="en-US" sz="4400" b="1" dirty="0">
                <a:effectLst>
                  <a:outerShdw blurRad="38100" dist="38100" dir="2700000" algn="tl">
                    <a:srgbClr val="000000">
                      <a:alpha val="43137"/>
                    </a:srgbClr>
                  </a:outerShdw>
                </a:effectLst>
                <a:latin typeface="Castellar" panose="020A0402060406010301" pitchFamily="18" charset="0"/>
              </a:rPr>
              <a:t>“clearinghouse for all </a:t>
            </a:r>
            <a:br>
              <a:rPr lang="en-US" sz="4400" b="1" dirty="0">
                <a:effectLst>
                  <a:outerShdw blurRad="38100" dist="38100" dir="2700000" algn="tl">
                    <a:srgbClr val="000000">
                      <a:alpha val="43137"/>
                    </a:srgbClr>
                  </a:outerShdw>
                </a:effectLst>
                <a:latin typeface="Castellar" panose="020A0402060406010301" pitchFamily="18" charset="0"/>
              </a:rPr>
            </a:br>
            <a:r>
              <a:rPr lang="en-US" sz="4400" b="1" dirty="0">
                <a:effectLst>
                  <a:outerShdw blurRad="38100" dist="38100" dir="2700000" algn="tl">
                    <a:srgbClr val="000000">
                      <a:alpha val="43137"/>
                    </a:srgbClr>
                  </a:outerShdw>
                </a:effectLst>
                <a:latin typeface="Castellar" panose="020A0402060406010301" pitchFamily="18" charset="0"/>
              </a:rPr>
              <a:t>humanity.”</a:t>
            </a:r>
            <a:endParaRPr lang="en-US" sz="4400" dirty="0">
              <a:effectLst>
                <a:outerShdw blurRad="38100" dist="38100" dir="2700000" algn="tl">
                  <a:srgbClr val="000000">
                    <a:alpha val="43137"/>
                  </a:srgbClr>
                </a:outerShdw>
              </a:effectLst>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280" y="1734344"/>
            <a:ext cx="8213559" cy="4572000"/>
          </a:xfrm>
          <a:prstGeom prst="rect">
            <a:avLst/>
          </a:prstGeom>
        </p:spPr>
      </p:pic>
    </p:spTree>
    <p:extLst>
      <p:ext uri="{BB962C8B-B14F-4D97-AF65-F5344CB8AC3E}">
        <p14:creationId xmlns:p14="http://schemas.microsoft.com/office/powerpoint/2010/main" val="3948463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452718"/>
            <a:ext cx="9854891" cy="1400530"/>
          </a:xfrm>
        </p:spPr>
        <p:txBody>
          <a:bodyPr/>
          <a:lstStyle/>
          <a:p>
            <a:r>
              <a:rPr lang="en-US" sz="5400" b="1" i="1" dirty="0">
                <a:solidFill>
                  <a:schemeClr val="tx1"/>
                </a:solidFill>
                <a:latin typeface="Andalus" panose="02020603050405020304" pitchFamily="18" charset="-78"/>
                <a:cs typeface="Andalus" panose="02020603050405020304" pitchFamily="18" charset="-78"/>
              </a:rPr>
              <a:t>Rothschild</a:t>
            </a:r>
            <a:r>
              <a:rPr lang="en-US" sz="5400" b="1" dirty="0">
                <a:solidFill>
                  <a:schemeClr val="tx1"/>
                </a:solidFill>
                <a:latin typeface="Andalus" panose="02020603050405020304" pitchFamily="18" charset="-78"/>
                <a:cs typeface="Andalus" panose="02020603050405020304" pitchFamily="18" charset="-78"/>
              </a:rPr>
              <a:t>,</a:t>
            </a:r>
            <a:br>
              <a:rPr lang="en-US" sz="5400" b="1" dirty="0">
                <a:solidFill>
                  <a:schemeClr val="tx1"/>
                </a:solidFill>
                <a:latin typeface="Andalus" panose="02020603050405020304" pitchFamily="18" charset="-78"/>
                <a:cs typeface="Andalus" panose="02020603050405020304" pitchFamily="18" charset="-78"/>
              </a:rPr>
            </a:br>
            <a:r>
              <a:rPr lang="en-US" sz="3600" b="1" dirty="0">
                <a:solidFill>
                  <a:schemeClr val="tx1"/>
                </a:solidFill>
                <a:latin typeface="Andalus" panose="02020603050405020304" pitchFamily="18" charset="-78"/>
                <a:cs typeface="Andalus" panose="02020603050405020304" pitchFamily="18" charset="-78"/>
              </a:rPr>
              <a:t>C. </a:t>
            </a:r>
            <a:r>
              <a:rPr lang="en-US" sz="3600" b="1" dirty="0" err="1">
                <a:solidFill>
                  <a:schemeClr val="tx1"/>
                </a:solidFill>
                <a:latin typeface="Andalus" panose="02020603050405020304" pitchFamily="18" charset="-78"/>
                <a:cs typeface="Andalus" panose="02020603050405020304" pitchFamily="18" charset="-78"/>
              </a:rPr>
              <a:t>Leandre</a:t>
            </a:r>
            <a:r>
              <a:rPr lang="en-US" sz="3600" b="1" dirty="0">
                <a:solidFill>
                  <a:schemeClr val="tx1"/>
                </a:solidFill>
                <a:latin typeface="Andalus" panose="02020603050405020304" pitchFamily="18" charset="-78"/>
                <a:cs typeface="Andalus" panose="02020603050405020304" pitchFamily="18" charset="-78"/>
              </a:rPr>
              <a:t> (1898)</a:t>
            </a:r>
            <a:br>
              <a:rPr lang="en-US" sz="4000" b="1" dirty="0">
                <a:solidFill>
                  <a:schemeClr val="tx1"/>
                </a:solidFill>
                <a:latin typeface="Andalus" panose="02020603050405020304" pitchFamily="18" charset="-78"/>
                <a:cs typeface="Andalus" panose="02020603050405020304" pitchFamily="18" charset="-78"/>
              </a:rPr>
            </a:b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Theological  treat becomes</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a cosmic threat, a</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metaphysical threat.</a:t>
            </a:r>
            <a:br>
              <a:rPr lang="en-US" sz="4000" b="1" dirty="0">
                <a:solidFill>
                  <a:schemeClr val="tx1"/>
                </a:solidFill>
                <a:latin typeface="Andalus" panose="02020603050405020304" pitchFamily="18" charset="-78"/>
                <a:cs typeface="Andalus" panose="02020603050405020304" pitchFamily="18" charset="-78"/>
              </a:rPr>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03787" y="548184"/>
            <a:ext cx="5149906" cy="6035040"/>
          </a:xfrm>
        </p:spPr>
      </p:pic>
    </p:spTree>
    <p:extLst>
      <p:ext uri="{BB962C8B-B14F-4D97-AF65-F5344CB8AC3E}">
        <p14:creationId xmlns:p14="http://schemas.microsoft.com/office/powerpoint/2010/main" val="2174760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 would add: </a:t>
            </a:r>
          </a:p>
        </p:txBody>
      </p:sp>
      <p:sp>
        <p:nvSpPr>
          <p:cNvPr id="3" name="Content Placeholder 2"/>
          <p:cNvSpPr>
            <a:spLocks noGrp="1"/>
          </p:cNvSpPr>
          <p:nvPr>
            <p:ph idx="1"/>
          </p:nvPr>
        </p:nvSpPr>
        <p:spPr/>
        <p:txBody>
          <a:bodyPr>
            <a:normAutofit/>
          </a:bodyPr>
          <a:lstStyle/>
          <a:p>
            <a:pPr marL="0" indent="0">
              <a:buNone/>
            </a:pPr>
            <a:r>
              <a:rPr lang="en-US" sz="3600" b="1" dirty="0"/>
              <a:t>Redemptive antisemitism arises with the human usurpation of the divine throne of judgment in the determination of the damned and the redeemed.</a:t>
            </a:r>
          </a:p>
        </p:txBody>
      </p:sp>
    </p:spTree>
    <p:extLst>
      <p:ext uri="{BB962C8B-B14F-4D97-AF65-F5344CB8AC3E}">
        <p14:creationId xmlns:p14="http://schemas.microsoft.com/office/powerpoint/2010/main" val="1219463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79" y="195943"/>
            <a:ext cx="10814754" cy="1657305"/>
          </a:xfrm>
        </p:spPr>
        <p:txBody>
          <a:bodyPr/>
          <a:lstStyle/>
          <a:p>
            <a:pPr algn="ctr"/>
            <a:r>
              <a:rPr lang="en-US" sz="4400" b="1" dirty="0">
                <a:solidFill>
                  <a:schemeClr val="tx1"/>
                </a:solidFill>
                <a:latin typeface="Andalus" panose="02020603050405020304" pitchFamily="18" charset="-78"/>
                <a:cs typeface="Andalus" panose="02020603050405020304" pitchFamily="18" charset="-78"/>
              </a:rPr>
              <a:t>Ideological Redemption:</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Fourier   </a:t>
            </a:r>
            <a:r>
              <a:rPr lang="en-US" sz="4400" b="1" dirty="0" err="1">
                <a:solidFill>
                  <a:schemeClr val="tx1"/>
                </a:solidFill>
                <a:latin typeface="Andalus" panose="02020603050405020304" pitchFamily="18" charset="-78"/>
                <a:cs typeface="Andalus" panose="02020603050405020304" pitchFamily="18" charset="-78"/>
              </a:rPr>
              <a:t>Toussenel</a:t>
            </a:r>
            <a:r>
              <a:rPr lang="en-US" sz="4400" b="1" dirty="0">
                <a:solidFill>
                  <a:schemeClr val="tx1"/>
                </a:solidFill>
                <a:latin typeface="Andalus" panose="02020603050405020304" pitchFamily="18" charset="-78"/>
                <a:cs typeface="Andalus" panose="02020603050405020304" pitchFamily="18" charset="-78"/>
              </a:rPr>
              <a:t>   Proudhon	 Marx</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0898" y="1853248"/>
            <a:ext cx="2595880" cy="32004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8232" y="2597831"/>
            <a:ext cx="2928020" cy="3200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9056" y="1986925"/>
            <a:ext cx="2428870" cy="3200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585" y="2597831"/>
            <a:ext cx="2133600" cy="3200400"/>
          </a:xfrm>
          <a:prstGeom prst="rect">
            <a:avLst/>
          </a:prstGeom>
        </p:spPr>
      </p:pic>
    </p:spTree>
    <p:extLst>
      <p:ext uri="{BB962C8B-B14F-4D97-AF65-F5344CB8AC3E}">
        <p14:creationId xmlns:p14="http://schemas.microsoft.com/office/powerpoint/2010/main" val="1597458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256775"/>
            <a:ext cx="11403875" cy="1400530"/>
          </a:xfrm>
        </p:spPr>
        <p:txBody>
          <a:bodyPr/>
          <a:lstStyle/>
          <a:p>
            <a:r>
              <a:rPr lang="en-US" sz="3200" b="1" u="sng" dirty="0"/>
              <a:t>Charles Fourier </a:t>
            </a:r>
            <a:r>
              <a:rPr lang="en-US" sz="3200" b="1" dirty="0"/>
              <a:t>(1772 – 1837): There has never been </a:t>
            </a:r>
            <a:r>
              <a:rPr lang="en-US" sz="3200" b="1"/>
              <a:t>a “nation </a:t>
            </a:r>
            <a:r>
              <a:rPr lang="en-US" sz="3200" b="1" dirty="0"/>
              <a:t>more despicable than the Hebrews.”</a:t>
            </a:r>
            <a:br>
              <a:rPr lang="en-US" sz="3200" b="1" dirty="0"/>
            </a:br>
            <a:r>
              <a:rPr lang="en-US" sz="3200" b="1" u="sng" dirty="0"/>
              <a:t>Alphonse </a:t>
            </a:r>
            <a:r>
              <a:rPr lang="en-US" sz="3200" b="1" u="sng" dirty="0" err="1"/>
              <a:t>Toussenel</a:t>
            </a:r>
            <a:r>
              <a:rPr lang="en-US" sz="3200" b="1" u="sng" dirty="0"/>
              <a:t> </a:t>
            </a:r>
            <a:r>
              <a:rPr lang="en-US" sz="3200" b="1" dirty="0"/>
              <a:t>(1803 – 1885): “I understand the persecution that the Romans, the Christians and the Moslems made the Jews suffer…, and our contempt is a legitimate retribution.”</a:t>
            </a:r>
            <a:br>
              <a:rPr lang="en-US" sz="3200" b="1" dirty="0"/>
            </a:br>
            <a:r>
              <a:rPr lang="en-US" sz="3200" b="1" u="sng" dirty="0"/>
              <a:t>Pierre-Joseph Proudhon </a:t>
            </a:r>
            <a:r>
              <a:rPr lang="en-US" sz="3200" b="1" dirty="0"/>
              <a:t>(1809 – 1865): “It is not for nothing that the Christians call them deicides.  The Jew is the enemy of the human race.”</a:t>
            </a:r>
            <a:br>
              <a:rPr lang="en-US" sz="3200" b="1" dirty="0"/>
            </a:br>
            <a:r>
              <a:rPr lang="en-US" sz="3200" b="1" u="sng" dirty="0"/>
              <a:t>Karl Marx </a:t>
            </a:r>
            <a:r>
              <a:rPr lang="en-US" sz="3200" b="1" dirty="0"/>
              <a:t>(1818 – 1883): “The emancipation of the Jews is the </a:t>
            </a:r>
            <a:r>
              <a:rPr lang="en-US" sz="3200" b="1" i="1" dirty="0"/>
              <a:t>emancipation of mankind from Judaism</a:t>
            </a:r>
            <a:r>
              <a:rPr lang="en-US" sz="3200" b="1" dirty="0"/>
              <a:t>.”</a:t>
            </a:r>
            <a:br>
              <a:rPr lang="en-US" sz="3200" b="1" dirty="0"/>
            </a:br>
            <a:endParaRPr lang="en-US" sz="3200" b="1" dirty="0"/>
          </a:p>
        </p:txBody>
      </p:sp>
      <p:sp>
        <p:nvSpPr>
          <p:cNvPr id="3" name="Content Placeholder 2"/>
          <p:cNvSpPr>
            <a:spLocks noGrp="1"/>
          </p:cNvSpPr>
          <p:nvPr>
            <p:ph idx="1"/>
          </p:nvPr>
        </p:nvSpPr>
        <p:spPr>
          <a:xfrm>
            <a:off x="1103312" y="2052918"/>
            <a:ext cx="10627134" cy="4195481"/>
          </a:xfrm>
        </p:spPr>
        <p:txBody>
          <a:bodyPr/>
          <a:lstStyle/>
          <a:p>
            <a:endParaRPr lang="en-US" dirty="0"/>
          </a:p>
        </p:txBody>
      </p:sp>
    </p:spTree>
    <p:extLst>
      <p:ext uri="{BB962C8B-B14F-4D97-AF65-F5344CB8AC3E}">
        <p14:creationId xmlns:p14="http://schemas.microsoft.com/office/powerpoint/2010/main" val="3215921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452718"/>
            <a:ext cx="9920205" cy="1400530"/>
          </a:xfrm>
        </p:spPr>
        <p:txBody>
          <a:bodyPr/>
          <a:lstStyle/>
          <a:p>
            <a:r>
              <a:rPr lang="en-US" sz="4000" b="1" dirty="0">
                <a:solidFill>
                  <a:schemeClr val="tx1"/>
                </a:solidFill>
                <a:latin typeface="Andalus" panose="02020603050405020304" pitchFamily="18" charset="-78"/>
                <a:cs typeface="Andalus" panose="02020603050405020304" pitchFamily="18" charset="-78"/>
              </a:rPr>
              <a:t>Joel Carmichael on ideological redemption: </a:t>
            </a:r>
            <a:br>
              <a:rPr lang="en-US" sz="4000" b="1" dirty="0">
                <a:solidFill>
                  <a:schemeClr val="tx1"/>
                </a:solidFill>
                <a:latin typeface="Andalus" panose="02020603050405020304" pitchFamily="18" charset="-78"/>
                <a:cs typeface="Andalus" panose="02020603050405020304" pitchFamily="18" charset="-78"/>
              </a:rPr>
            </a:br>
            <a:r>
              <a:rPr lang="en-US" sz="4000" b="1" i="1" dirty="0">
                <a:solidFill>
                  <a:schemeClr val="tx1"/>
                </a:solidFill>
                <a:latin typeface="Andalus" panose="02020603050405020304" pitchFamily="18" charset="-78"/>
                <a:cs typeface="Andalus" panose="02020603050405020304" pitchFamily="18" charset="-78"/>
              </a:rPr>
              <a:t>The </a:t>
            </a:r>
            <a:r>
              <a:rPr lang="en-US" sz="4000" b="1" i="1" dirty="0" err="1">
                <a:solidFill>
                  <a:schemeClr val="tx1"/>
                </a:solidFill>
                <a:latin typeface="Andalus" panose="02020603050405020304" pitchFamily="18" charset="-78"/>
                <a:cs typeface="Andalus" panose="02020603050405020304" pitchFamily="18" charset="-78"/>
              </a:rPr>
              <a:t>Satanizing</a:t>
            </a:r>
            <a:r>
              <a:rPr lang="en-US" sz="4000" b="1" i="1" dirty="0">
                <a:solidFill>
                  <a:schemeClr val="tx1"/>
                </a:solidFill>
                <a:latin typeface="Andalus" panose="02020603050405020304" pitchFamily="18" charset="-78"/>
                <a:cs typeface="Andalus" panose="02020603050405020304" pitchFamily="18" charset="-78"/>
              </a:rPr>
              <a:t> of the Jews</a:t>
            </a:r>
            <a:br>
              <a:rPr lang="en-US" sz="4000" b="1" i="1" dirty="0">
                <a:solidFill>
                  <a:schemeClr val="tx1"/>
                </a:solidFill>
                <a:latin typeface="Andalus" panose="02020603050405020304" pitchFamily="18" charset="-78"/>
                <a:cs typeface="Andalus" panose="02020603050405020304" pitchFamily="18" charset="-78"/>
              </a:rPr>
            </a:br>
            <a:br>
              <a:rPr lang="en-US" sz="4000" b="1" i="1" dirty="0">
                <a:solidFill>
                  <a:schemeClr val="tx1"/>
                </a:solidFill>
                <a:latin typeface="Andalus" panose="02020603050405020304" pitchFamily="18" charset="-78"/>
                <a:cs typeface="Andalus" panose="02020603050405020304" pitchFamily="18" charset="-78"/>
              </a:rPr>
            </a:br>
            <a:r>
              <a:rPr lang="en-US" sz="3200" b="1" dirty="0"/>
              <a:t>“From the very beginning of the </a:t>
            </a:r>
            <a:br>
              <a:rPr lang="en-US" sz="3200" b="1" dirty="0"/>
            </a:br>
            <a:r>
              <a:rPr lang="en-US" sz="3200" b="1" dirty="0"/>
              <a:t>Socialist movement in the wake of </a:t>
            </a:r>
            <a:br>
              <a:rPr lang="en-US" sz="3200" b="1" dirty="0"/>
            </a:br>
            <a:r>
              <a:rPr lang="en-US" sz="3200" b="1" dirty="0"/>
              <a:t>the French Revolution, it was usual </a:t>
            </a:r>
            <a:br>
              <a:rPr lang="en-US" sz="3200" b="1" dirty="0"/>
            </a:br>
            <a:r>
              <a:rPr lang="en-US" sz="3200" b="1" dirty="0"/>
              <a:t>to take over the ancient stereotype </a:t>
            </a:r>
            <a:br>
              <a:rPr lang="en-US" sz="3200" b="1" dirty="0"/>
            </a:br>
            <a:r>
              <a:rPr lang="en-US" sz="3200" b="1" dirty="0"/>
              <a:t>of the Jews, rooted in Church </a:t>
            </a:r>
            <a:br>
              <a:rPr lang="en-US" sz="3200" b="1" dirty="0"/>
            </a:br>
            <a:r>
              <a:rPr lang="en-US" sz="3200" b="1" dirty="0"/>
              <a:t>doctrine, and dress it up in a more </a:t>
            </a:r>
            <a:br>
              <a:rPr lang="en-US" sz="3200" b="1" dirty="0"/>
            </a:br>
            <a:r>
              <a:rPr lang="en-US" sz="3200" b="1" dirty="0"/>
              <a:t>contemporary form as a way of </a:t>
            </a:r>
            <a:br>
              <a:rPr lang="en-US" sz="3200" b="1" dirty="0"/>
            </a:br>
            <a:r>
              <a:rPr lang="en-US" sz="3200" b="1" dirty="0"/>
              <a:t>describing the enemy” of the</a:t>
            </a:r>
            <a:br>
              <a:rPr lang="en-US" sz="3200" b="1" dirty="0"/>
            </a:br>
            <a:r>
              <a:rPr lang="en-US" sz="3200" b="1" dirty="0"/>
              <a:t>utopian, redemptive dream.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9083" y="1152983"/>
            <a:ext cx="4802917" cy="4754880"/>
          </a:xfrm>
        </p:spPr>
      </p:pic>
    </p:spTree>
    <p:extLst>
      <p:ext uri="{BB962C8B-B14F-4D97-AF65-F5344CB8AC3E}">
        <p14:creationId xmlns:p14="http://schemas.microsoft.com/office/powerpoint/2010/main" val="2608789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tx1"/>
                </a:solidFill>
                <a:latin typeface="Andalus" panose="02020603050405020304" pitchFamily="18" charset="-78"/>
                <a:cs typeface="Andalus" panose="02020603050405020304" pitchFamily="18" charset="-78"/>
              </a:rPr>
              <a:t>The Jew: An Invisible Cosmic Evil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324189"/>
            <a:ext cx="5008879" cy="53035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005" y="1324189"/>
            <a:ext cx="3957853" cy="5303520"/>
          </a:xfrm>
          <a:prstGeom prst="rect">
            <a:avLst/>
          </a:prstGeom>
        </p:spPr>
      </p:pic>
    </p:spTree>
    <p:extLst>
      <p:ext uri="{BB962C8B-B14F-4D97-AF65-F5344CB8AC3E}">
        <p14:creationId xmlns:p14="http://schemas.microsoft.com/office/powerpoint/2010/main" val="1324347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i="1" dirty="0">
                <a:solidFill>
                  <a:schemeClr val="tx1"/>
                </a:solidFill>
                <a:latin typeface="Andalus" panose="02020603050405020304" pitchFamily="18" charset="-78"/>
                <a:cs typeface="Andalus" panose="02020603050405020304" pitchFamily="18" charset="-78"/>
              </a:rPr>
              <a:t>Protocols of the </a:t>
            </a:r>
            <a:br>
              <a:rPr lang="en-US" sz="5400" b="1" i="1" dirty="0">
                <a:solidFill>
                  <a:schemeClr val="tx1"/>
                </a:solidFill>
                <a:latin typeface="Andalus" panose="02020603050405020304" pitchFamily="18" charset="-78"/>
                <a:cs typeface="Andalus" panose="02020603050405020304" pitchFamily="18" charset="-78"/>
              </a:rPr>
            </a:br>
            <a:r>
              <a:rPr lang="en-US" sz="5400" b="1" i="1" dirty="0">
                <a:solidFill>
                  <a:schemeClr val="tx1"/>
                </a:solidFill>
                <a:latin typeface="Andalus" panose="02020603050405020304" pitchFamily="18" charset="-78"/>
                <a:cs typeface="Andalus" panose="02020603050405020304" pitchFamily="18" charset="-78"/>
              </a:rPr>
              <a:t>Elders of Zion</a:t>
            </a:r>
            <a:br>
              <a:rPr lang="en-US" sz="5400" b="1" i="1" dirty="0">
                <a:solidFill>
                  <a:schemeClr val="tx1"/>
                </a:solidFill>
                <a:latin typeface="Andalus" panose="02020603050405020304" pitchFamily="18" charset="-78"/>
                <a:cs typeface="Andalus" panose="02020603050405020304" pitchFamily="18" charset="-78"/>
              </a:rPr>
            </a:br>
            <a:r>
              <a:rPr lang="en-US" sz="5400" b="1" dirty="0">
                <a:solidFill>
                  <a:schemeClr val="tx1"/>
                </a:solidFill>
                <a:latin typeface="Andalus" panose="02020603050405020304" pitchFamily="18" charset="-78"/>
                <a:cs typeface="Andalus" panose="02020603050405020304" pitchFamily="18" charset="-78"/>
              </a:rPr>
              <a:t>(1903)</a:t>
            </a:r>
            <a:br>
              <a:rPr lang="en-US" sz="5400" b="1" dirty="0">
                <a:solidFill>
                  <a:schemeClr val="tx1"/>
                </a:solidFill>
                <a:latin typeface="Andalus" panose="02020603050405020304" pitchFamily="18" charset="-78"/>
                <a:cs typeface="Andalus" panose="02020603050405020304" pitchFamily="18" charset="-78"/>
              </a:rPr>
            </a:br>
            <a:r>
              <a:rPr lang="en-US" sz="5400" b="1" dirty="0">
                <a:solidFill>
                  <a:schemeClr val="tx1"/>
                </a:solidFill>
                <a:latin typeface="Andalus" panose="02020603050405020304" pitchFamily="18" charset="-78"/>
                <a:cs typeface="Andalus" panose="02020603050405020304" pitchFamily="18" charset="-78"/>
              </a:rPr>
              <a:t>P. I. </a:t>
            </a:r>
            <a:r>
              <a:rPr lang="en-US" sz="5400" b="1" dirty="0" err="1">
                <a:solidFill>
                  <a:schemeClr val="tx1"/>
                </a:solidFill>
                <a:latin typeface="Andalus" panose="02020603050405020304" pitchFamily="18" charset="-78"/>
                <a:cs typeface="Andalus" panose="02020603050405020304" pitchFamily="18" charset="-78"/>
              </a:rPr>
              <a:t>Rachkovsky</a:t>
            </a:r>
            <a:br>
              <a:rPr lang="en-US" sz="5400" b="1" dirty="0">
                <a:solidFill>
                  <a:schemeClr val="tx1"/>
                </a:solidFill>
                <a:latin typeface="Andalus" panose="02020603050405020304" pitchFamily="18" charset="-78"/>
                <a:cs typeface="Andalus" panose="02020603050405020304" pitchFamily="18" charset="-78"/>
              </a:rPr>
            </a:br>
            <a:r>
              <a:rPr lang="en-US" sz="5400" b="1" dirty="0">
                <a:solidFill>
                  <a:schemeClr val="tx1"/>
                </a:solidFill>
                <a:latin typeface="Andalus" panose="02020603050405020304" pitchFamily="18" charset="-78"/>
                <a:cs typeface="Andalus" panose="02020603050405020304" pitchFamily="18" charset="-78"/>
              </a:rPr>
              <a:t>S. A. </a:t>
            </a:r>
            <a:r>
              <a:rPr lang="en-US" sz="5400" b="1" dirty="0" err="1">
                <a:solidFill>
                  <a:schemeClr val="tx1"/>
                </a:solidFill>
                <a:latin typeface="Andalus" panose="02020603050405020304" pitchFamily="18" charset="-78"/>
                <a:cs typeface="Andalus" panose="02020603050405020304" pitchFamily="18" charset="-78"/>
              </a:rPr>
              <a:t>Nilus</a:t>
            </a:r>
            <a:endParaRPr lang="en-US" sz="5400"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1244" y="300318"/>
            <a:ext cx="4469130" cy="6309360"/>
          </a:xfrm>
        </p:spPr>
      </p:pic>
    </p:spTree>
    <p:extLst>
      <p:ext uri="{BB962C8B-B14F-4D97-AF65-F5344CB8AC3E}">
        <p14:creationId xmlns:p14="http://schemas.microsoft.com/office/powerpoint/2010/main" val="3614623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chemeClr val="tx1"/>
                </a:solidFill>
                <a:latin typeface="Andalus" panose="02020603050405020304" pitchFamily="18" charset="-78"/>
                <a:cs typeface="Andalus" panose="02020603050405020304" pitchFamily="18" charset="-78"/>
              </a:rPr>
              <a:t>Invisible Wirepullers </a:t>
            </a:r>
            <a:endParaRPr lang="en-US"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3725" y="413666"/>
            <a:ext cx="4343279" cy="6217920"/>
          </a:xfrm>
        </p:spPr>
      </p:pic>
    </p:spTree>
    <p:extLst>
      <p:ext uri="{BB962C8B-B14F-4D97-AF65-F5344CB8AC3E}">
        <p14:creationId xmlns:p14="http://schemas.microsoft.com/office/powerpoint/2010/main" val="53303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 y="452718"/>
            <a:ext cx="12048309" cy="1400530"/>
          </a:xfrm>
        </p:spPr>
        <p:txBody>
          <a:bodyPr/>
          <a:lstStyle/>
          <a:p>
            <a:r>
              <a:rPr lang="en-US" sz="3600" b="1" dirty="0">
                <a:solidFill>
                  <a:schemeClr val="tx1"/>
                </a:solidFill>
                <a:effectLst>
                  <a:outerShdw blurRad="38100" dist="38100" dir="2700000" algn="tl">
                    <a:srgbClr val="000000">
                      <a:alpha val="43137"/>
                    </a:srgbClr>
                  </a:outerShdw>
                </a:effectLst>
                <a:latin typeface="Andalus"/>
              </a:rPr>
              <a:t>Ideological Promise of Redemption: </a:t>
            </a:r>
            <a:r>
              <a:rPr lang="en-US" sz="3600" b="1" i="1" dirty="0">
                <a:solidFill>
                  <a:schemeClr val="tx1"/>
                </a:solidFill>
                <a:effectLst>
                  <a:outerShdw blurRad="38100" dist="38100" dir="2700000" algn="tl">
                    <a:srgbClr val="000000">
                      <a:alpha val="43137"/>
                    </a:srgbClr>
                  </a:outerShdw>
                </a:effectLst>
                <a:latin typeface="Andalus"/>
              </a:rPr>
              <a:t>Protocols</a:t>
            </a:r>
            <a:r>
              <a:rPr lang="en-US" sz="3600" b="1" dirty="0">
                <a:solidFill>
                  <a:schemeClr val="tx1"/>
                </a:solidFill>
                <a:effectLst>
                  <a:outerShdw blurRad="38100" dist="38100" dir="2700000" algn="tl">
                    <a:srgbClr val="000000">
                      <a:alpha val="43137"/>
                    </a:srgbClr>
                  </a:outerShdw>
                </a:effectLst>
                <a:latin typeface="Andalus"/>
              </a:rPr>
              <a:t> Thinking </a:t>
            </a:r>
            <a:br>
              <a:rPr lang="en-US" sz="3600" b="1" dirty="0">
                <a:solidFill>
                  <a:schemeClr val="tx1"/>
                </a:solidFill>
                <a:effectLst>
                  <a:outerShdw blurRad="38100" dist="38100" dir="2700000" algn="tl">
                    <a:srgbClr val="000000">
                      <a:alpha val="43137"/>
                    </a:srgbClr>
                  </a:outerShdw>
                </a:effectLst>
                <a:latin typeface="Andalus"/>
              </a:rPr>
            </a:br>
            <a:r>
              <a:rPr lang="en-US" sz="3600" b="1" dirty="0">
                <a:solidFill>
                  <a:schemeClr val="tx1"/>
                </a:solidFill>
                <a:effectLst>
                  <a:outerShdw blurRad="38100" dist="38100" dir="2700000" algn="tl">
                    <a:srgbClr val="000000">
                      <a:alpha val="43137"/>
                    </a:srgbClr>
                  </a:outerShdw>
                </a:effectLst>
                <a:latin typeface="Andalus"/>
              </a:rPr>
              <a:t>						Hitler							Stalin</a:t>
            </a: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2076" y="1975989"/>
            <a:ext cx="4469306" cy="4572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810" y="1975989"/>
            <a:ext cx="3076959" cy="4572000"/>
          </a:xfrm>
          <a:prstGeom prst="rect">
            <a:avLst/>
          </a:prstGeom>
        </p:spPr>
      </p:pic>
    </p:spTree>
    <p:extLst>
      <p:ext uri="{BB962C8B-B14F-4D97-AF65-F5344CB8AC3E}">
        <p14:creationId xmlns:p14="http://schemas.microsoft.com/office/powerpoint/2010/main" val="884707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Enter Anti-Zionism</a:t>
            </a:r>
          </a:p>
        </p:txBody>
      </p:sp>
      <p:pic>
        <p:nvPicPr>
          <p:cNvPr id="4" name="Content Placeholder 3"/>
          <p:cNvPicPr>
            <a:picLocks noGrp="1" noChangeAspect="1"/>
          </p:cNvPicPr>
          <p:nvPr>
            <p:ph idx="1"/>
          </p:nvPr>
        </p:nvPicPr>
        <p:blipFill>
          <a:blip r:embed="rId2"/>
          <a:stretch>
            <a:fillRect/>
          </a:stretch>
        </p:blipFill>
        <p:spPr>
          <a:xfrm>
            <a:off x="2469249" y="1300543"/>
            <a:ext cx="7071360" cy="5303520"/>
          </a:xfrm>
          <a:prstGeom prst="rect">
            <a:avLst/>
          </a:prstGeom>
        </p:spPr>
      </p:pic>
    </p:spTree>
    <p:extLst>
      <p:ext uri="{BB962C8B-B14F-4D97-AF65-F5344CB8AC3E}">
        <p14:creationId xmlns:p14="http://schemas.microsoft.com/office/powerpoint/2010/main" val="2849344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966960" cy="1858962"/>
          </a:xfrm>
        </p:spPr>
        <p:txBody>
          <a:bodyPr>
            <a:normAutofit fontScale="90000"/>
          </a:bodyPr>
          <a:lstStyle/>
          <a:p>
            <a:r>
              <a:rPr lang="en-US" b="1" dirty="0" err="1">
                <a:solidFill>
                  <a:schemeClr val="tx1"/>
                </a:solidFill>
                <a:effectLst/>
                <a:latin typeface="Times New Roman" panose="02020603050405020304" pitchFamily="18" charset="0"/>
                <a:cs typeface="Times New Roman" panose="02020603050405020304" pitchFamily="18" charset="0"/>
              </a:rPr>
              <a:t>Yakov</a:t>
            </a:r>
            <a:r>
              <a:rPr lang="en-US" b="1" dirty="0">
                <a:solidFill>
                  <a:schemeClr val="tx1"/>
                </a:solidFill>
                <a:effectLst/>
                <a:latin typeface="Times New Roman" panose="02020603050405020304" pitchFamily="18" charset="0"/>
                <a:cs typeface="Times New Roman" panose="02020603050405020304" pitchFamily="18" charset="0"/>
              </a:rPr>
              <a:t> Malik, Soviet UN Ambassador, 1973</a:t>
            </a:r>
            <a:br>
              <a:rPr lang="en-US" b="1" dirty="0">
                <a:solidFill>
                  <a:schemeClr val="tx1"/>
                </a:solidFill>
                <a:effectLst/>
                <a:latin typeface="Times New Roman" panose="02020603050405020304" pitchFamily="18" charset="0"/>
                <a:cs typeface="Times New Roman" panose="02020603050405020304" pitchFamily="18" charset="0"/>
              </a:rPr>
            </a:br>
            <a:r>
              <a:rPr lang="en-US" b="1" dirty="0">
                <a:solidFill>
                  <a:schemeClr val="tx1"/>
                </a:solidFill>
                <a:effectLst/>
                <a:latin typeface="Times New Roman" panose="02020603050405020304" pitchFamily="18" charset="0"/>
                <a:cs typeface="Times New Roman" panose="02020603050405020304" pitchFamily="18" charset="0"/>
              </a:rPr>
              <a:t>“Zionism is racism.” Resolution 3379 (1975)</a:t>
            </a:r>
            <a:br>
              <a:rPr lang="en-US" b="1" dirty="0">
                <a:solidFill>
                  <a:schemeClr val="tx1"/>
                </a:solidFill>
                <a:effectLst/>
                <a:latin typeface="Times New Roman" panose="02020603050405020304" pitchFamily="18" charset="0"/>
                <a:cs typeface="Times New Roman" panose="02020603050405020304" pitchFamily="18" charset="0"/>
              </a:rPr>
            </a:br>
            <a:endParaRPr lang="en-US"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856" y="1654629"/>
            <a:ext cx="5404527" cy="4937760"/>
          </a:xfrm>
        </p:spPr>
      </p:pic>
    </p:spTree>
    <p:extLst>
      <p:ext uri="{BB962C8B-B14F-4D97-AF65-F5344CB8AC3E}">
        <p14:creationId xmlns:p14="http://schemas.microsoft.com/office/powerpoint/2010/main" val="3201187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Omar </a:t>
            </a:r>
            <a:r>
              <a:rPr lang="en-US" sz="4800" b="1" dirty="0" err="1">
                <a:solidFill>
                  <a:schemeClr val="tx1"/>
                </a:solidFill>
                <a:latin typeface="Andalus" panose="02020603050405020304" pitchFamily="18" charset="-78"/>
                <a:cs typeface="Andalus" panose="02020603050405020304" pitchFamily="18" charset="-78"/>
              </a:rPr>
              <a:t>Barghouti</a:t>
            </a:r>
            <a:r>
              <a:rPr lang="en-US" sz="4800" b="1" dirty="0">
                <a:solidFill>
                  <a:schemeClr val="tx1"/>
                </a:solidFill>
                <a:latin typeface="Andalus" panose="02020603050405020304" pitchFamily="18" charset="-78"/>
                <a:cs typeface="Andalus" panose="02020603050405020304" pitchFamily="18" charset="-78"/>
              </a:rPr>
              <a:t>,</a:t>
            </a:r>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Founder of BDS:</a:t>
            </a:r>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Israeli soldiers </a:t>
            </a:r>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hunt children.</a:t>
            </a:r>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Jews control the US.</a:t>
            </a:r>
            <a:br>
              <a:rPr lang="en-US" sz="4800" b="1" dirty="0">
                <a:solidFill>
                  <a:schemeClr val="tx1"/>
                </a:solidFill>
                <a:latin typeface="Andalus" panose="02020603050405020304" pitchFamily="18" charset="-78"/>
                <a:cs typeface="Andalus" panose="02020603050405020304" pitchFamily="18" charset="-78"/>
              </a:rPr>
            </a:br>
            <a:r>
              <a:rPr lang="en-US" sz="4800" b="1" dirty="0">
                <a:solidFill>
                  <a:schemeClr val="tx1"/>
                </a:solidFill>
                <a:latin typeface="Andalus" panose="02020603050405020304" pitchFamily="18" charset="-78"/>
                <a:cs typeface="Andalus" panose="02020603050405020304" pitchFamily="18" charset="-78"/>
              </a:rPr>
              <a:t>(UCR, Jan 2014)</a:t>
            </a:r>
            <a:endParaRPr lang="en-US"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2038" y="452718"/>
            <a:ext cx="4623746" cy="6126480"/>
          </a:xfrm>
        </p:spPr>
      </p:pic>
    </p:spTree>
    <p:extLst>
      <p:ext uri="{BB962C8B-B14F-4D97-AF65-F5344CB8AC3E}">
        <p14:creationId xmlns:p14="http://schemas.microsoft.com/office/powerpoint/2010/main" val="442519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452718"/>
            <a:ext cx="9946331" cy="1600200"/>
          </a:xfrm>
        </p:spPr>
        <p:txBody>
          <a:bodyPr/>
          <a:lstStyle/>
          <a:p>
            <a:r>
              <a:rPr lang="en-US" sz="4400" b="1" dirty="0">
                <a:solidFill>
                  <a:schemeClr val="tx1"/>
                </a:solidFill>
                <a:latin typeface="Andalus" panose="02020603050405020304" pitchFamily="18" charset="-78"/>
                <a:cs typeface="Andalus" panose="02020603050405020304" pitchFamily="18" charset="-78"/>
              </a:rPr>
              <a:t>Redeemed from what?</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The evil Eternal Jew and the</a:t>
            </a: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contagion of Judaism.</a:t>
            </a:r>
            <a:br>
              <a:rPr lang="en-US" sz="4400" b="1" dirty="0">
                <a:solidFill>
                  <a:schemeClr val="tx1"/>
                </a:solidFill>
                <a:latin typeface="Andalus" panose="02020603050405020304" pitchFamily="18" charset="-78"/>
                <a:cs typeface="Andalus" panose="02020603050405020304" pitchFamily="18" charset="-78"/>
              </a:rPr>
            </a:br>
            <a:br>
              <a:rPr lang="en-US" sz="4400" b="1" dirty="0">
                <a:solidFill>
                  <a:schemeClr val="tx1"/>
                </a:solidFill>
                <a:latin typeface="Andalus" panose="02020603050405020304" pitchFamily="18" charset="-78"/>
                <a:cs typeface="Andalus" panose="02020603050405020304" pitchFamily="18" charset="-78"/>
              </a:rPr>
            </a:br>
            <a:endParaRPr lang="en-US" sz="4400" dirty="0"/>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960" y="294053"/>
            <a:ext cx="3827417" cy="6309360"/>
          </a:xfrm>
          <a:prstGeom prst="rect">
            <a:avLst/>
          </a:prstGeom>
        </p:spPr>
      </p:pic>
    </p:spTree>
    <p:extLst>
      <p:ext uri="{BB962C8B-B14F-4D97-AF65-F5344CB8AC3E}">
        <p14:creationId xmlns:p14="http://schemas.microsoft.com/office/powerpoint/2010/main" val="8584605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solidFill>
                  <a:schemeClr val="tx1"/>
                </a:solidFill>
                <a:latin typeface="Castellar" panose="020A0402060406010301" pitchFamily="18" charset="0"/>
              </a:rPr>
              <a:t>Israeli Apartheid Week: If it is evil, it stems from the Jewish state.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4853" y="1853248"/>
            <a:ext cx="11121254" cy="4114800"/>
          </a:xfrm>
        </p:spPr>
      </p:pic>
    </p:spTree>
    <p:extLst>
      <p:ext uri="{BB962C8B-B14F-4D97-AF65-F5344CB8AC3E}">
        <p14:creationId xmlns:p14="http://schemas.microsoft.com/office/powerpoint/2010/main" val="3953740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5" y="452718"/>
            <a:ext cx="9802640" cy="1400530"/>
          </a:xfrm>
        </p:spPr>
        <p:txBody>
          <a:bodyPr/>
          <a:lstStyle/>
          <a:p>
            <a:r>
              <a:rPr lang="en-US" sz="4400" b="1" dirty="0">
                <a:solidFill>
                  <a:schemeClr val="tx1"/>
                </a:solidFill>
                <a:latin typeface="Andalus" panose="02020603050405020304" pitchFamily="18" charset="-78"/>
                <a:cs typeface="Andalus" panose="02020603050405020304" pitchFamily="18" charset="-78"/>
              </a:rPr>
              <a:t>Franz </a:t>
            </a:r>
            <a:r>
              <a:rPr lang="en-US" sz="4400" b="1" dirty="0" err="1">
                <a:solidFill>
                  <a:schemeClr val="tx1"/>
                </a:solidFill>
                <a:latin typeface="Andalus" panose="02020603050405020304" pitchFamily="18" charset="-78"/>
                <a:cs typeface="Andalus" panose="02020603050405020304" pitchFamily="18" charset="-78"/>
              </a:rPr>
              <a:t>Rosenzweig</a:t>
            </a:r>
            <a:r>
              <a:rPr lang="en-US" sz="4400" b="1" dirty="0">
                <a:solidFill>
                  <a:schemeClr val="tx1"/>
                </a:solidFill>
                <a:latin typeface="Andalus" panose="02020603050405020304" pitchFamily="18" charset="-78"/>
                <a:cs typeface="Andalus" panose="02020603050405020304" pitchFamily="18" charset="-78"/>
              </a:rPr>
              <a:t> (1886 – 1929)</a:t>
            </a:r>
            <a:br>
              <a:rPr lang="en-US" sz="4400" b="1" dirty="0">
                <a:solidFill>
                  <a:schemeClr val="tx1"/>
                </a:solidFill>
                <a:latin typeface="Andalus" panose="02020603050405020304" pitchFamily="18" charset="-78"/>
                <a:cs typeface="Andalus" panose="02020603050405020304" pitchFamily="18" charset="-78"/>
              </a:rPr>
            </a:br>
            <a:br>
              <a:rPr lang="en-US" sz="4400" b="1" dirty="0">
                <a:solidFill>
                  <a:schemeClr val="tx1"/>
                </a:solidFill>
                <a:latin typeface="Andalus" panose="02020603050405020304" pitchFamily="18" charset="-78"/>
                <a:cs typeface="Andalus" panose="02020603050405020304" pitchFamily="18" charset="-78"/>
              </a:rPr>
            </a:br>
            <a:r>
              <a:rPr lang="en-US" sz="4400" b="1" dirty="0">
                <a:solidFill>
                  <a:schemeClr val="tx1"/>
                </a:solidFill>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The existence of the Jew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constantly subjects Christianity to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the idea that it is not attaining the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goal, the truth, that it ever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remains—on the way.  That is the profoundest reason for the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Christian hatred of the Jew.”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86051" y="904789"/>
            <a:ext cx="3395215" cy="5120640"/>
          </a:xfrm>
        </p:spPr>
      </p:pic>
    </p:spTree>
    <p:extLst>
      <p:ext uri="{BB962C8B-B14F-4D97-AF65-F5344CB8AC3E}">
        <p14:creationId xmlns:p14="http://schemas.microsoft.com/office/powerpoint/2010/main" val="1652306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5977" y="315278"/>
            <a:ext cx="4180114" cy="6400800"/>
          </a:xfrm>
        </p:spPr>
      </p:pic>
    </p:spTree>
    <p:extLst>
      <p:ext uri="{BB962C8B-B14F-4D97-AF65-F5344CB8AC3E}">
        <p14:creationId xmlns:p14="http://schemas.microsoft.com/office/powerpoint/2010/main" val="427356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1440"/>
            <a:ext cx="9404723" cy="1761808"/>
          </a:xfrm>
        </p:spPr>
        <p:txBody>
          <a:bodyPr/>
          <a:lstStyle/>
          <a:p>
            <a:pPr algn="ctr"/>
            <a:r>
              <a:rPr lang="en-US" sz="4000" b="1" dirty="0">
                <a:solidFill>
                  <a:schemeClr val="tx1"/>
                </a:solidFill>
                <a:latin typeface="Andalus" panose="02020603050405020304" pitchFamily="18" charset="-78"/>
                <a:cs typeface="Andalus" panose="02020603050405020304" pitchFamily="18" charset="-78"/>
              </a:rPr>
              <a:t>St. Ignatius of Antioch (ca. 35 – 108):</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The Jew Delegitimized</a:t>
            </a:r>
            <a:endParaRPr lang="en-US" sz="4000" b="1" dirty="0">
              <a:solidFill>
                <a:schemeClr val="tx1"/>
              </a:solidFill>
            </a:endParaRPr>
          </a:p>
        </p:txBody>
      </p:sp>
      <p:sp>
        <p:nvSpPr>
          <p:cNvPr id="3" name="Content Placeholder 2"/>
          <p:cNvSpPr>
            <a:spLocks noGrp="1"/>
          </p:cNvSpPr>
          <p:nvPr>
            <p:ph idx="1"/>
          </p:nvPr>
        </p:nvSpPr>
        <p:spPr>
          <a:xfrm>
            <a:off x="91440" y="1253067"/>
            <a:ext cx="11782697" cy="5429955"/>
          </a:xfrm>
        </p:spPr>
        <p:txBody>
          <a:bodyPr>
            <a:normAutofit fontScale="25000" lnSpcReduction="20000"/>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sz="4000" dirty="0">
              <a:solidFill>
                <a:schemeClr val="bg1"/>
              </a:solidFill>
              <a:latin typeface="Andalus" panose="02020603050405020304" pitchFamily="18" charset="-78"/>
              <a:cs typeface="Andalus" panose="02020603050405020304" pitchFamily="18" charset="-78"/>
            </a:endParaRPr>
          </a:p>
          <a:p>
            <a:pPr algn="ctr"/>
            <a:endParaRPr lang="en-US" sz="4000" dirty="0">
              <a:solidFill>
                <a:schemeClr val="bg1"/>
              </a:solidFill>
              <a:latin typeface="Andalus" panose="02020603050405020304" pitchFamily="18" charset="-78"/>
              <a:cs typeface="Andalus" panose="02020603050405020304" pitchFamily="18" charset="-78"/>
            </a:endParaRPr>
          </a:p>
          <a:p>
            <a:pPr algn="ctr"/>
            <a:endParaRPr lang="en-US" sz="4000" dirty="0">
              <a:solidFill>
                <a:schemeClr val="bg1"/>
              </a:solidFill>
              <a:latin typeface="Andalus" panose="02020603050405020304" pitchFamily="18" charset="-78"/>
              <a:cs typeface="Andalus" panose="02020603050405020304" pitchFamily="18" charset="-78"/>
            </a:endParaRPr>
          </a:p>
          <a:p>
            <a:pPr algn="ctr"/>
            <a:endParaRPr lang="en-US" sz="4000" dirty="0">
              <a:solidFill>
                <a:schemeClr val="bg1"/>
              </a:solidFill>
              <a:latin typeface="Andalus" panose="02020603050405020304" pitchFamily="18" charset="-78"/>
              <a:cs typeface="Andalus" panose="02020603050405020304" pitchFamily="18" charset="-78"/>
            </a:endParaRPr>
          </a:p>
          <a:p>
            <a:pPr algn="ctr"/>
            <a:endParaRPr lang="en-US" sz="4000" dirty="0">
              <a:solidFill>
                <a:schemeClr val="bg1"/>
              </a:solidFill>
              <a:latin typeface="Andalus" panose="02020603050405020304" pitchFamily="18" charset="-78"/>
              <a:cs typeface="Andalus" panose="02020603050405020304" pitchFamily="18" charset="-78"/>
            </a:endParaRPr>
          </a:p>
          <a:p>
            <a:pPr algn="ctr"/>
            <a:endParaRPr lang="en-US" sz="4000" dirty="0">
              <a:solidFill>
                <a:schemeClr val="bg1"/>
              </a:solidFill>
              <a:latin typeface="Andalus" panose="02020603050405020304" pitchFamily="18" charset="-78"/>
              <a:cs typeface="Andalus" panose="02020603050405020304" pitchFamily="18" charset="-78"/>
            </a:endParaRPr>
          </a:p>
          <a:p>
            <a:pPr marL="137160" indent="0" algn="ctr">
              <a:buNone/>
            </a:pPr>
            <a:endParaRPr lang="en-US" sz="6600" dirty="0">
              <a:solidFill>
                <a:schemeClr val="bg1"/>
              </a:solidFill>
              <a:latin typeface="Andalus" panose="02020603050405020304" pitchFamily="18" charset="-78"/>
              <a:cs typeface="Andalus" panose="02020603050405020304" pitchFamily="18" charset="-78"/>
            </a:endParaRPr>
          </a:p>
          <a:p>
            <a:pPr marL="137160" indent="0" algn="ctr">
              <a:buNone/>
            </a:pPr>
            <a:endParaRPr lang="en-US" sz="6600" dirty="0">
              <a:solidFill>
                <a:schemeClr val="bg1"/>
              </a:solidFill>
              <a:latin typeface="Andalus" panose="02020603050405020304" pitchFamily="18" charset="-78"/>
              <a:cs typeface="Andalus" panose="02020603050405020304" pitchFamily="18" charset="-78"/>
            </a:endParaRPr>
          </a:p>
          <a:p>
            <a:pPr marL="137160" indent="0" algn="ctr">
              <a:buNone/>
            </a:pPr>
            <a:r>
              <a:rPr lang="en-US" sz="6600" dirty="0">
                <a:solidFill>
                  <a:schemeClr val="bg1"/>
                </a:solidFill>
                <a:latin typeface="Andalus" panose="02020603050405020304" pitchFamily="18" charset="-78"/>
                <a:cs typeface="Andalus" panose="02020603050405020304" pitchFamily="18" charset="-78"/>
              </a:rPr>
              <a:t>\</a:t>
            </a:r>
          </a:p>
          <a:p>
            <a:pPr marL="137160" indent="0" algn="ctr">
              <a:buNone/>
            </a:pPr>
            <a:r>
              <a:rPr lang="en-US" sz="14400" b="1" dirty="0">
                <a:latin typeface="Andalus" panose="02020603050405020304" pitchFamily="18" charset="-78"/>
                <a:cs typeface="Andalus" panose="02020603050405020304" pitchFamily="18" charset="-78"/>
              </a:rPr>
              <a:t>“Do not observe Jewish commandments,” disconnecting from the </a:t>
            </a:r>
            <a:r>
              <a:rPr lang="en-US" sz="14400" b="1" i="1" dirty="0">
                <a:latin typeface="Andalus" panose="02020603050405020304" pitchFamily="18" charset="-78"/>
                <a:cs typeface="Andalus" panose="02020603050405020304" pitchFamily="18" charset="-78"/>
              </a:rPr>
              <a:t>mitzvot</a:t>
            </a:r>
            <a:r>
              <a:rPr lang="en-US" sz="14400" b="1" dirty="0">
                <a:latin typeface="Andalus" panose="02020603050405020304" pitchFamily="18" charset="-78"/>
                <a:cs typeface="Andalus" panose="02020603050405020304" pitchFamily="18" charset="-78"/>
              </a:rPr>
              <a:t>, as found in the Torah.</a:t>
            </a:r>
          </a:p>
          <a:p>
            <a:pPr marL="0" indent="0">
              <a:buNone/>
            </a:pP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306" y="1422883"/>
            <a:ext cx="5232552" cy="4389120"/>
          </a:xfrm>
          <a:prstGeom prst="rect">
            <a:avLst/>
          </a:prstGeom>
        </p:spPr>
      </p:pic>
    </p:spTree>
    <p:extLst>
      <p:ext uri="{BB962C8B-B14F-4D97-AF65-F5344CB8AC3E}">
        <p14:creationId xmlns:p14="http://schemas.microsoft.com/office/powerpoint/2010/main" val="4075495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6" y="326572"/>
            <a:ext cx="10946673" cy="1397726"/>
          </a:xfrm>
        </p:spPr>
        <p:txBody>
          <a:bodyPr/>
          <a:lstStyle/>
          <a:p>
            <a:pPr algn="ctr"/>
            <a:r>
              <a:rPr lang="en-US" sz="4400" b="1" dirty="0">
                <a:solidFill>
                  <a:schemeClr val="tx1"/>
                </a:solidFill>
                <a:latin typeface="Andalus" panose="02020603050405020304" pitchFamily="18" charset="-78"/>
                <a:cs typeface="Andalus" panose="02020603050405020304" pitchFamily="18" charset="-78"/>
              </a:rPr>
              <a:t>The Promise </a:t>
            </a:r>
            <a:r>
              <a:rPr lang="en-US" sz="4400" b="1">
                <a:solidFill>
                  <a:schemeClr val="tx1"/>
                </a:solidFill>
                <a:latin typeface="Andalus" panose="02020603050405020304" pitchFamily="18" charset="-78"/>
                <a:cs typeface="Andalus" panose="02020603050405020304" pitchFamily="18" charset="-78"/>
              </a:rPr>
              <a:t>of </a:t>
            </a:r>
            <a:r>
              <a:rPr lang="en-US" sz="4400" b="1">
                <a:solidFill>
                  <a:srgbClr val="FFFF00"/>
                </a:solidFill>
                <a:latin typeface="Andalus" panose="02020603050405020304" pitchFamily="18" charset="-78"/>
                <a:cs typeface="Andalus" panose="02020603050405020304" pitchFamily="18" charset="-78"/>
              </a:rPr>
              <a:t>Redemption:</a:t>
            </a:r>
            <a:br>
              <a:rPr lang="en-US" sz="4400" b="1" dirty="0">
                <a:solidFill>
                  <a:srgbClr val="FFFF00"/>
                </a:solidFill>
                <a:latin typeface="Andalus" panose="02020603050405020304" pitchFamily="18" charset="-78"/>
                <a:cs typeface="Andalus" panose="02020603050405020304" pitchFamily="18" charset="-78"/>
              </a:rPr>
            </a:br>
            <a:r>
              <a:rPr lang="en-US" sz="4400" b="1" dirty="0">
                <a:solidFill>
                  <a:schemeClr val="tx1"/>
                </a:solidFill>
                <a:latin typeface="Andalus" panose="02020603050405020304" pitchFamily="18" charset="-78"/>
                <a:cs typeface="Andalus" panose="02020603050405020304" pitchFamily="18" charset="-78"/>
              </a:rPr>
              <a:t>The Stake in the Elimination of the Jew  </a:t>
            </a:r>
            <a:endParaRPr lang="en-US" sz="4400" b="1" dirty="0">
              <a:solidFill>
                <a:schemeClr val="tx1"/>
              </a:solidFill>
            </a:endParaRPr>
          </a:p>
        </p:txBody>
      </p:sp>
      <p:sp>
        <p:nvSpPr>
          <p:cNvPr id="3" name="Content Placeholder 2"/>
          <p:cNvSpPr>
            <a:spLocks noGrp="1"/>
          </p:cNvSpPr>
          <p:nvPr>
            <p:ph idx="1"/>
          </p:nvPr>
        </p:nvSpPr>
        <p:spPr>
          <a:xfrm>
            <a:off x="1103312" y="2302933"/>
            <a:ext cx="8946541" cy="3945466"/>
          </a:xfrm>
        </p:spPr>
        <p:txBody>
          <a:bodyPr>
            <a:normAutofit/>
          </a:bodyPr>
          <a:lstStyle/>
          <a:p>
            <a:pPr marL="0" indent="0" algn="ctr">
              <a:buNone/>
            </a:pPr>
            <a:r>
              <a:rPr lang="en-US" sz="4000" b="1" dirty="0">
                <a:latin typeface="Times New Roman" panose="02020603050405020304" pitchFamily="18" charset="0"/>
                <a:cs typeface="Times New Roman" panose="02020603050405020304" pitchFamily="18" charset="0"/>
              </a:rPr>
              <a:t>“He who </a:t>
            </a:r>
            <a:r>
              <a:rPr lang="en-US" sz="4000" b="1" i="1" dirty="0">
                <a:latin typeface="Times New Roman" panose="02020603050405020304" pitchFamily="18" charset="0"/>
                <a:cs typeface="Times New Roman" panose="02020603050405020304" pitchFamily="18" charset="0"/>
              </a:rPr>
              <a:t>believes</a:t>
            </a:r>
            <a:r>
              <a:rPr lang="en-US" sz="4000" b="1" dirty="0">
                <a:latin typeface="Times New Roman" panose="02020603050405020304" pitchFamily="18" charset="0"/>
                <a:cs typeface="Times New Roman" panose="02020603050405020304" pitchFamily="18" charset="0"/>
              </a:rPr>
              <a:t> in the Son has </a:t>
            </a:r>
            <a:r>
              <a:rPr lang="en-US" sz="4000" b="1" i="1" dirty="0">
                <a:latin typeface="Times New Roman" panose="02020603050405020304" pitchFamily="18" charset="0"/>
                <a:cs typeface="Times New Roman" panose="02020603050405020304" pitchFamily="18" charset="0"/>
              </a:rPr>
              <a:t>everlasting life</a:t>
            </a:r>
            <a:r>
              <a:rPr lang="en-US" sz="4000" b="1" dirty="0">
                <a:latin typeface="Times New Roman" panose="02020603050405020304" pitchFamily="18" charset="0"/>
                <a:cs typeface="Times New Roman" panose="02020603050405020304" pitchFamily="18" charset="0"/>
              </a:rPr>
              <a:t>; and he who does not believe in the Son shall not see life, but the </a:t>
            </a:r>
            <a:r>
              <a:rPr lang="en-US" sz="4000" b="1" i="1" dirty="0">
                <a:latin typeface="Times New Roman" panose="02020603050405020304" pitchFamily="18" charset="0"/>
                <a:cs typeface="Times New Roman" panose="02020603050405020304" pitchFamily="18" charset="0"/>
              </a:rPr>
              <a:t>wrath of God abides on him</a:t>
            </a:r>
            <a:r>
              <a:rPr lang="en-US" sz="4000" b="1" dirty="0">
                <a:latin typeface="Times New Roman" panose="02020603050405020304" pitchFamily="18" charset="0"/>
                <a:cs typeface="Times New Roman" panose="02020603050405020304" pitchFamily="18" charset="0"/>
              </a:rPr>
              <a:t>.” </a:t>
            </a:r>
          </a:p>
          <a:p>
            <a:pPr marL="0" indent="0" algn="ctr">
              <a:buNone/>
            </a:pPr>
            <a:r>
              <a:rPr lang="en-US" sz="4000" b="1" dirty="0">
                <a:latin typeface="Times New Roman" panose="02020603050405020304" pitchFamily="18" charset="0"/>
                <a:cs typeface="Times New Roman" panose="02020603050405020304" pitchFamily="18" charset="0"/>
              </a:rPr>
              <a:t>John 3:36</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368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17566"/>
            <a:ext cx="11443063" cy="1735682"/>
          </a:xfrm>
        </p:spPr>
        <p:txBody>
          <a:bodyPr/>
          <a:lstStyle/>
          <a:p>
            <a:pPr algn="ctr"/>
            <a:r>
              <a:rPr lang="en-US" sz="4000" b="1" dirty="0">
                <a:solidFill>
                  <a:schemeClr val="tx1"/>
                </a:solidFill>
                <a:latin typeface="Andalus" panose="02020603050405020304" pitchFamily="18" charset="-78"/>
                <a:cs typeface="Andalus" panose="02020603050405020304" pitchFamily="18" charset="-78"/>
              </a:rPr>
              <a:t>St. Irenaeus (130 – 202)</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The New Dispensation, the Key to Redemption</a:t>
            </a:r>
            <a:endParaRPr lang="en-US" sz="4000" b="1" dirty="0">
              <a:solidFill>
                <a:schemeClr val="tx1"/>
              </a:solidFill>
            </a:endParaRPr>
          </a:p>
        </p:txBody>
      </p:sp>
      <p:sp>
        <p:nvSpPr>
          <p:cNvPr id="3" name="Content Placeholder 2"/>
          <p:cNvSpPr>
            <a:spLocks noGrp="1"/>
          </p:cNvSpPr>
          <p:nvPr>
            <p:ph idx="1"/>
          </p:nvPr>
        </p:nvSpPr>
        <p:spPr>
          <a:xfrm>
            <a:off x="496711" y="1761068"/>
            <a:ext cx="10690577" cy="4978400"/>
          </a:xfrm>
        </p:spPr>
        <p:txBody>
          <a:bodyPr>
            <a:normAutofit fontScale="92500" lnSpcReduction="10000"/>
          </a:bodyPr>
          <a:lstStyle/>
          <a:p>
            <a:pPr marL="0" indent="0">
              <a:buNone/>
            </a:pPr>
            <a:endParaRPr lang="en-US" sz="4000" b="1" dirty="0">
              <a:solidFill>
                <a:schemeClr val="bg1"/>
              </a:solidFill>
              <a:latin typeface="Andalus" panose="02020603050405020304" pitchFamily="18" charset="-78"/>
              <a:cs typeface="Andalus" panose="02020603050405020304" pitchFamily="18" charset="-78"/>
            </a:endParaRPr>
          </a:p>
          <a:p>
            <a:pPr marL="0" indent="0">
              <a:buNone/>
            </a:pPr>
            <a:endParaRPr lang="en-US" sz="4000" b="1" dirty="0">
              <a:solidFill>
                <a:schemeClr val="bg1"/>
              </a:solidFill>
              <a:latin typeface="Andalus" panose="02020603050405020304" pitchFamily="18" charset="-78"/>
              <a:cs typeface="Andalus" panose="02020603050405020304" pitchFamily="18" charset="-78"/>
            </a:endParaRPr>
          </a:p>
          <a:p>
            <a:pPr marL="0" indent="0">
              <a:buNone/>
            </a:pPr>
            <a:endParaRPr lang="en-US" sz="4000" b="1" dirty="0">
              <a:solidFill>
                <a:schemeClr val="bg1"/>
              </a:solidFill>
              <a:latin typeface="Andalus" panose="02020603050405020304" pitchFamily="18" charset="-78"/>
              <a:cs typeface="Andalus" panose="02020603050405020304" pitchFamily="18" charset="-78"/>
            </a:endParaRPr>
          </a:p>
          <a:p>
            <a:pPr marL="0" indent="0">
              <a:buNone/>
            </a:pPr>
            <a:endParaRPr lang="en-US" sz="4000" b="1" dirty="0">
              <a:solidFill>
                <a:schemeClr val="bg1"/>
              </a:solidFill>
              <a:latin typeface="Andalus" panose="02020603050405020304" pitchFamily="18" charset="-78"/>
              <a:cs typeface="Andalus" panose="02020603050405020304" pitchFamily="18" charset="-78"/>
            </a:endParaRPr>
          </a:p>
          <a:p>
            <a:pPr marL="0" indent="0">
              <a:buNone/>
            </a:pPr>
            <a:endParaRPr lang="en-US" sz="4000" b="1" dirty="0">
              <a:solidFill>
                <a:schemeClr val="bg1"/>
              </a:solidFill>
              <a:latin typeface="Andalus" panose="02020603050405020304" pitchFamily="18" charset="-78"/>
              <a:cs typeface="Andalus" panose="02020603050405020304" pitchFamily="18" charset="-78"/>
            </a:endParaRPr>
          </a:p>
          <a:p>
            <a:pPr marL="0" indent="0">
              <a:buNone/>
            </a:pPr>
            <a:endParaRPr lang="en-US" sz="4000" b="1" dirty="0">
              <a:solidFill>
                <a:schemeClr val="bg1"/>
              </a:solidFill>
              <a:latin typeface="Andalus" panose="02020603050405020304" pitchFamily="18" charset="-78"/>
              <a:cs typeface="Andalus" panose="02020603050405020304" pitchFamily="18" charset="-78"/>
            </a:endParaRPr>
          </a:p>
          <a:p>
            <a:pPr marL="0" indent="0" algn="ctr">
              <a:buNone/>
            </a:pPr>
            <a:r>
              <a:rPr lang="en-US" sz="4000" b="1" dirty="0">
                <a:latin typeface="Andalus" panose="02020603050405020304" pitchFamily="18" charset="-78"/>
                <a:cs typeface="Andalus" panose="02020603050405020304" pitchFamily="18" charset="-78"/>
              </a:rPr>
              <a:t>“When the new comes, the old is done away with,” superseded and illegitimate.</a:t>
            </a:r>
          </a:p>
          <a:p>
            <a:endParaRPr lang="en-US" sz="40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139" y="1447800"/>
            <a:ext cx="3855720" cy="4206240"/>
          </a:xfrm>
          <a:prstGeom prst="rect">
            <a:avLst/>
          </a:prstGeom>
        </p:spPr>
      </p:pic>
    </p:spTree>
    <p:extLst>
      <p:ext uri="{BB962C8B-B14F-4D97-AF65-F5344CB8AC3E}">
        <p14:creationId xmlns:p14="http://schemas.microsoft.com/office/powerpoint/2010/main" val="1141472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222"/>
            <a:ext cx="11704320" cy="1571026"/>
          </a:xfrm>
        </p:spPr>
        <p:txBody>
          <a:bodyPr/>
          <a:lstStyle/>
          <a:p>
            <a:r>
              <a:rPr lang="en-US" sz="4000" b="1" dirty="0">
                <a:solidFill>
                  <a:schemeClr val="tx1"/>
                </a:solidFill>
                <a:latin typeface="Andalus" panose="02020603050405020304" pitchFamily="18" charset="-78"/>
                <a:cs typeface="Andalus" panose="02020603050405020304" pitchFamily="18" charset="-78"/>
              </a:rPr>
              <a:t>Teaching of Contempt: Jews as Deicides (150 -258) </a:t>
            </a:r>
            <a:br>
              <a:rPr lang="en-US" sz="4000" b="1" dirty="0">
                <a:solidFill>
                  <a:schemeClr val="tx1"/>
                </a:solidFill>
                <a:latin typeface="Andalus" panose="02020603050405020304" pitchFamily="18" charset="-78"/>
                <a:cs typeface="Andalus" panose="02020603050405020304" pitchFamily="18" charset="-78"/>
              </a:rPr>
            </a:br>
            <a:r>
              <a:rPr lang="en-US" sz="4000" b="1" dirty="0">
                <a:solidFill>
                  <a:schemeClr val="tx1"/>
                </a:solidFill>
                <a:latin typeface="Andalus" panose="02020603050405020304" pitchFamily="18" charset="-78"/>
                <a:cs typeface="Andalus" panose="02020603050405020304" pitchFamily="18" charset="-78"/>
              </a:rPr>
              <a:t>Tertullian    Justin Martyr     Origen         Cyprian</a:t>
            </a:r>
            <a:br>
              <a:rPr lang="en-US" sz="4000" b="1" dirty="0">
                <a:solidFill>
                  <a:schemeClr val="tx1"/>
                </a:solidFill>
                <a:latin typeface="Andalus" panose="02020603050405020304" pitchFamily="18" charset="-78"/>
                <a:cs typeface="Andalus" panose="02020603050405020304" pitchFamily="18" charset="-78"/>
              </a:rPr>
            </a:br>
            <a:endParaRPr lang="en-US" sz="4000" b="1" dirty="0">
              <a:solidFill>
                <a:schemeClr val="tx1"/>
              </a:solidFill>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842" y="1853248"/>
            <a:ext cx="2743200" cy="371246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504" y="2896681"/>
            <a:ext cx="3165990" cy="38404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7523" y="1880680"/>
            <a:ext cx="2937512"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035" y="2988121"/>
            <a:ext cx="2848605" cy="3749040"/>
          </a:xfrm>
          <a:prstGeom prst="rect">
            <a:avLst/>
          </a:prstGeom>
        </p:spPr>
      </p:pic>
    </p:spTree>
    <p:extLst>
      <p:ext uri="{BB962C8B-B14F-4D97-AF65-F5344CB8AC3E}">
        <p14:creationId xmlns:p14="http://schemas.microsoft.com/office/powerpoint/2010/main" val="34699902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
  <TotalTime>2881</TotalTime>
  <Words>1763</Words>
  <Application>Microsoft Office PowerPoint</Application>
  <PresentationFormat>Widescreen</PresentationFormat>
  <Paragraphs>162</Paragraphs>
  <Slides>52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Algerian</vt:lpstr>
      <vt:lpstr>Andalus</vt:lpstr>
      <vt:lpstr>Arial</vt:lpstr>
      <vt:lpstr>Britannic Bold</vt:lpstr>
      <vt:lpstr>Castellar</vt:lpstr>
      <vt:lpstr>Century Gothic</vt:lpstr>
      <vt:lpstr>Times New Roman</vt:lpstr>
      <vt:lpstr>Wingdings 3</vt:lpstr>
      <vt:lpstr>Ion</vt:lpstr>
      <vt:lpstr> Tracing the Trope of Redemptive Antisemitism  by David Patterson Hillel A. Feinberg Distinguished Professor Ackerman Center for Holocaust Studies University of Texas at Dallas Senior Research Fellow Institute for the Study of Global Antisemitism and Policy </vt:lpstr>
      <vt:lpstr>Early Cultural Expressions of Antisemitism          Democritus     Manetho     Tacitus (460- 370 BCE)   (3rd Cent BCE)  (56 – 120 CE)      </vt:lpstr>
      <vt:lpstr>Saul Friedländer (b. 1932), The Years of Persecution, Years of Extermination (2010) </vt:lpstr>
      <vt:lpstr>I would add: </vt:lpstr>
      <vt:lpstr>Redeemed from what? The evil Eternal Jew and the contagion of Judaism.  </vt:lpstr>
      <vt:lpstr>St. Ignatius of Antioch (ca. 35 – 108): The Jew Delegitimized</vt:lpstr>
      <vt:lpstr>The Promise of Redemption: The Stake in the Elimination of the Jew  </vt:lpstr>
      <vt:lpstr>St. Irenaeus (130 – 202) The New Dispensation, the Key to Redemption</vt:lpstr>
      <vt:lpstr>Teaching of Contempt: Jews as Deicides (150 -258)  Tertullian    Justin Martyr     Origen         Cyprian </vt:lpstr>
      <vt:lpstr>Joel Carmichael: The  Satanizing of the Jews  “What would otherwise have been  mere exoticism, a cluster of normal  dissimilarities between different groups,  was escalated by the Jewish role as a  Counter-Incarnation to a level of lofty  horror that, in the very process of  ‘sparing’ the Jews, heightened  their demonically powerful  character.”</vt:lpstr>
      <vt:lpstr>Steven Katz: The Holocaust in Historical COntext</vt:lpstr>
      <vt:lpstr>St. Jerome (347 – 420)</vt:lpstr>
      <vt:lpstr>St. John Chrysostom, the “Golden-Mouthed”  (349 – 407)</vt:lpstr>
      <vt:lpstr>Ephraim of Syria (306 – 372) Holy Hatred of the Jew  Added to the Liturgy</vt:lpstr>
      <vt:lpstr>Eusebius of Caesaria (d. 444): Hatred of the Jews is  holy and pleasing to  God.</vt:lpstr>
      <vt:lpstr>Athanasius I of Constantinople  (1230 – 1310):  Redemptive hatred: “It is the  duty of Christians to hate the deicidal Jews.”</vt:lpstr>
      <vt:lpstr>Rhineland Massacres of 1096</vt:lpstr>
      <vt:lpstr>Pope Innocent III  (1161 – 1216)  Fourth Lateran  Council (1215)  “The blood of Jesus calls  out…” to be redeemed by  blood, by bleeding humanity  of its impure blood..</vt:lpstr>
      <vt:lpstr>Jesus the Redeemer Brought before Caiaphas, ca. 1275 The Jews Delegitimized, Dehumanized, Demonized </vt:lpstr>
      <vt:lpstr>Desecration of the  Host, 1243 The Murder of the  Redeemer  Re-enacted,  Ritualized, Satanized</vt:lpstr>
      <vt:lpstr>Burning the Talmud,  Paris, 1242,  Pope Gregory IX “When you begin by burning books, you end by burning people.”  Heinrich Heine, 1834</vt:lpstr>
      <vt:lpstr>Burning People: Rindfleisch Massacres of Jews, 1298 – 1299: Not Punishment but Purification Necessary for Redemption</vt:lpstr>
      <vt:lpstr>Burning Jews during the Black Death, 1349: Jews are the carriers of the contagion of Judaism, which threatens the life of the soul.</vt:lpstr>
      <vt:lpstr>Threat of Damnation: The Devil and the Jews,  15th Century </vt:lpstr>
      <vt:lpstr>Tomás de Torquemada (1420 – 1498) Spanish Inquisition  (1478 – 1834)  Redemption lies in correct belief. Heresy is false belief. The heresy of Judaism  threatens redemption.</vt:lpstr>
      <vt:lpstr>    Auto Da Fe: Purification and Salvation</vt:lpstr>
      <vt:lpstr>Muhammad (570 – 632)</vt:lpstr>
      <vt:lpstr>The Promise of Redemption</vt:lpstr>
      <vt:lpstr>Slaughter of Banu Qurayzah, Expulsion of Badu Nadir and Banu Qainuqah (624 – 628)</vt:lpstr>
      <vt:lpstr>Abbasid Caliph al-Mutawakkil  (822 – 861)  Jews and Christians must attach images of devils to their homes: they threaten the salvation of the Muslims.</vt:lpstr>
      <vt:lpstr>Granada Massacre of 1066 Purging the Impurity</vt:lpstr>
      <vt:lpstr>Ibn Tumart of Morocco (1080 – 1130)  Purification and  redemption: “Come, and let  us cut them off from being a  nation, that the name of  Israel may be no more in  remembrance.”</vt:lpstr>
      <vt:lpstr>Abdul Ala Maududi (1903 – 1979)  “Islam wants the whole earth and  does not content itself with only a  part thereof.  It wants and requires the entire inhabited world,” not to rule but to redeem.  The Jews are  “the devil” who threatens this  salvation of all humanity.</vt:lpstr>
      <vt:lpstr>Hassan al-Banna (1906 – 1949) Muslim Brotherhood, 1928:  Muslims have always fought a war against the Jews, the  source of all evil. “The mission of the Muslim Brotherhood is pure and unsullied, unblemished  by any stain” from the Jews. </vt:lpstr>
      <vt:lpstr>Sayyid Qutb (1906 – 1966)</vt:lpstr>
      <vt:lpstr>Abdel Halim Mahmoud, Grand Imam of Al-Azhar University  (1910 – 1978)  Allah commands Muslims  to fight the friends of Satan, and chief among  his friends are the Jews, who, like Satan, threaten the soul of the believer.</vt:lpstr>
      <vt:lpstr>Nazi War Criminal Haj Amin al-Husseini  (1893 – 1974)</vt:lpstr>
      <vt:lpstr>Hezbollah LeaderHassan Nasrallah (b. 1960) The Jews are “a  cancerous growth  and harmful microbe,  this entity without  borders,” and  Hezbollah is the  “clearinghouse for all  humanity.”</vt:lpstr>
      <vt:lpstr>Rothschild, C. Leandre (1898)  Theological  treat becomes a cosmic threat, a metaphysical threat. </vt:lpstr>
      <vt:lpstr>Ideological Redemption: Fourier   Toussenel   Proudhon  Marx</vt:lpstr>
      <vt:lpstr>Charles Fourier (1772 – 1837): There has never been a “nation more despicable than the Hebrews.” Alphonse Toussenel (1803 – 1885): “I understand the persecution that the Romans, the Christians and the Moslems made the Jews suffer…, and our contempt is a legitimate retribution.” Pierre-Joseph Proudhon (1809 – 1865): “It is not for nothing that the Christians call them deicides.  The Jew is the enemy of the human race.” Karl Marx (1818 – 1883): “The emancipation of the Jews is the emancipation of mankind from Judaism.” </vt:lpstr>
      <vt:lpstr>Joel Carmichael on ideological redemption:  The Satanizing of the Jews  “From the very beginning of the  Socialist movement in the wake of  the French Revolution, it was usual  to take over the ancient stereotype  of the Jews, rooted in Church  doctrine, and dress it up in a more  contemporary form as a way of  describing the enemy” of the utopian, redemptive dream.</vt:lpstr>
      <vt:lpstr>The Jew: An Invisible Cosmic Evil</vt:lpstr>
      <vt:lpstr>Protocols of the  Elders of Zion (1903) P. I. Rachkovsky S. A. Nilus</vt:lpstr>
      <vt:lpstr>Invisible Wirepullers </vt:lpstr>
      <vt:lpstr>Ideological Promise of Redemption: Protocols Thinking        Hitler       Stalin</vt:lpstr>
      <vt:lpstr>Enter Anti-Zionism</vt:lpstr>
      <vt:lpstr>Yakov Malik, Soviet UN Ambassador, 1973 “Zionism is racism.” Resolution 3379 (1975) </vt:lpstr>
      <vt:lpstr> Omar Barghouti, Founder of BDS: Israeli soldiers  hunt children. Jews control the US. (UCR, Jan 2014)</vt:lpstr>
      <vt:lpstr>Israeli Apartheid Week: If it is evil, it stems from the Jewish state.</vt:lpstr>
      <vt:lpstr>Franz Rosenzweig (1886 – 1929)  “The existence of the Jew  constantly subjects Christianity to  the idea that it is not attaining the  goal, the truth, that it ever  remains—on the way.  That is the profoundest reason for the  Christian hatred of the Jew.”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Antisemitism during the Middle Ages by David Patterson Ackerman Center for Holocaust Studies University of Texas at Dallas</dc:title>
  <dc:creator>Patterson, David</dc:creator>
  <cp:lastModifiedBy>Bland, Grace Catherine</cp:lastModifiedBy>
  <cp:revision>379</cp:revision>
  <dcterms:created xsi:type="dcterms:W3CDTF">2019-02-25T14:46:40Z</dcterms:created>
  <dcterms:modified xsi:type="dcterms:W3CDTF">2022-09-07T17:17:25Z</dcterms:modified>
</cp:coreProperties>
</file>