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97" r:id="rId4"/>
    <p:sldId id="279" r:id="rId5"/>
    <p:sldId id="293" r:id="rId6"/>
    <p:sldId id="303" r:id="rId7"/>
    <p:sldId id="299" r:id="rId8"/>
    <p:sldId id="300" r:id="rId9"/>
    <p:sldId id="301" r:id="rId10"/>
    <p:sldId id="302" r:id="rId11"/>
    <p:sldId id="304" r:id="rId12"/>
    <p:sldId id="305" r:id="rId13"/>
    <p:sldId id="306" r:id="rId14"/>
    <p:sldId id="298" r:id="rId15"/>
    <p:sldId id="267" r:id="rId16"/>
  </p:sldIdLst>
  <p:sldSz cx="10693400" cy="7556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380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8" autoAdjust="0"/>
    <p:restoredTop sz="99796" autoAdjust="0"/>
  </p:normalViewPr>
  <p:slideViewPr>
    <p:cSldViewPr snapToGrid="0">
      <p:cViewPr varScale="1">
        <p:scale>
          <a:sx n="61" d="100"/>
          <a:sy n="61" d="100"/>
        </p:scale>
        <p:origin x="1180" y="44"/>
      </p:cViewPr>
      <p:guideLst>
        <p:guide orient="horz" pos="2380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980723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4" name="pasted-image.pdf" descr="pasted-image.pd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0486" y="573757"/>
            <a:ext cx="1511814" cy="1602519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279374" y="1739455"/>
            <a:ext cx="7879356" cy="49914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5861" y="621265"/>
            <a:ext cx="5162343" cy="4997657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4" name="pasted-image.pdf" descr="pasted-image.pd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79830" y="5485984"/>
            <a:ext cx="2350509" cy="12063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pic>
        <p:nvPicPr>
          <p:cNvPr id="3" name="Obraz 2" descr="Prezentacja5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1587"/>
            <a:ext cx="10687050" cy="7553325"/>
          </a:xfrm>
          <a:prstGeom prst="rect">
            <a:avLst/>
          </a:prstGeom>
        </p:spPr>
      </p:pic>
      <p:sp>
        <p:nvSpPr>
          <p:cNvPr id="4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534669" y="1739455"/>
            <a:ext cx="4651630" cy="49914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9891757" y="7033449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5" name="object 2"/>
          <p:cNvSpPr/>
          <p:nvPr/>
        </p:nvSpPr>
        <p:spPr>
          <a:xfrm>
            <a:off x="-1" y="11"/>
            <a:ext cx="3642400" cy="7559994"/>
          </a:xfrm>
          <a:prstGeom prst="rect">
            <a:avLst/>
          </a:prstGeom>
          <a:solidFill>
            <a:srgbClr val="3A464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" name="pasted-image.pdf" descr="pasted-image.pd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818" y="1219701"/>
            <a:ext cx="2422761" cy="124344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reść - poziom 1…"/>
          <p:cNvSpPr txBox="1">
            <a:spLocks/>
          </p:cNvSpPr>
          <p:nvPr/>
        </p:nvSpPr>
        <p:spPr>
          <a:xfrm>
            <a:off x="4081670" y="2955235"/>
            <a:ext cx="6077060" cy="377570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Kliknij, aby edytować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5" r:id="rId2"/>
    <p:sldLayoutId id="2147483669" r:id="rId3"/>
    <p:sldLayoutId id="2147483654" r:id="rId4"/>
  </p:sldLayoutIdLst>
  <p:transition spd="med"/>
  <p:txStyles>
    <p:titleStyle>
      <a:lvl1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2"/>
          <p:cNvSpPr/>
          <p:nvPr/>
        </p:nvSpPr>
        <p:spPr>
          <a:xfrm>
            <a:off x="-1" y="11"/>
            <a:ext cx="3642400" cy="7559994"/>
          </a:xfrm>
          <a:prstGeom prst="rect">
            <a:avLst/>
          </a:prstGeom>
          <a:solidFill>
            <a:srgbClr val="3A464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3" name="pasted-image.pdf" descr="pasted-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818" y="1219701"/>
            <a:ext cx="2422761" cy="124344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ymbol zastępczy tekstu 1"/>
          <p:cNvSpPr>
            <a:spLocks noGrp="1"/>
          </p:cNvSpPr>
          <p:nvPr>
            <p:ph type="body" idx="1"/>
          </p:nvPr>
        </p:nvSpPr>
        <p:spPr>
          <a:xfrm>
            <a:off x="4100513" y="2814638"/>
            <a:ext cx="6416266" cy="4156004"/>
          </a:xfrm>
        </p:spPr>
        <p:txBody>
          <a:bodyPr/>
          <a:lstStyle/>
          <a:p>
            <a:pPr algn="ctr"/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Do Human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Rights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Still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Apply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to the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Jewish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People? </a:t>
            </a:r>
          </a:p>
          <a:p>
            <a:pPr algn="ctr"/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On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Weakening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the Human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Rights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Law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Protection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against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Antisemitism</a:t>
            </a:r>
            <a:endParaRPr lang="pl-PL" sz="2000" b="1" dirty="0">
              <a:solidFill>
                <a:schemeClr val="tx1">
                  <a:lumMod val="85000"/>
                  <a:lumOff val="15000"/>
                </a:schemeClr>
              </a:solidFill>
              <a:latin typeface="Book Antiqua"/>
              <a:cs typeface="Book Antiqua"/>
            </a:endParaRPr>
          </a:p>
          <a:p>
            <a:pPr algn="ctr"/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Book Antiqua"/>
              <a:cs typeface="Book Antiqua"/>
            </a:endParaRPr>
          </a:p>
          <a:p>
            <a:pPr algn="ctr"/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Dr Aleksandra Gliszczyńska-Grabias</a:t>
            </a:r>
          </a:p>
          <a:p>
            <a:pPr algn="ctr"/>
            <a:r>
              <a:rPr lang="pl-PL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Institute</a:t>
            </a:r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of Law </a:t>
            </a:r>
            <a:r>
              <a:rPr lang="pl-PL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Studies</a:t>
            </a:r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, </a:t>
            </a:r>
            <a:r>
              <a:rPr lang="pl-PL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Polish</a:t>
            </a:r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</a:t>
            </a:r>
            <a:r>
              <a:rPr lang="pl-PL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Academy</a:t>
            </a:r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 of </a:t>
            </a:r>
            <a:r>
              <a:rPr lang="pl-PL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/>
                <a:cs typeface="Book Antiqua"/>
              </a:rPr>
              <a:t>Sciences</a:t>
            </a:r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Book Antiqua"/>
              <a:cs typeface="Book Antiqua"/>
            </a:endParaRPr>
          </a:p>
        </p:txBody>
      </p:sp>
      <p:sp>
        <p:nvSpPr>
          <p:cNvPr id="2" name="PoleTekstowe 1"/>
          <p:cNvSpPr txBox="1"/>
          <p:nvPr/>
        </p:nvSpPr>
        <p:spPr>
          <a:xfrm>
            <a:off x="4793362" y="6224052"/>
            <a:ext cx="923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PoleTekstowe 6"/>
          <p:cNvSpPr txBox="1"/>
          <p:nvPr/>
        </p:nvSpPr>
        <p:spPr>
          <a:xfrm>
            <a:off x="4945762" y="6376452"/>
            <a:ext cx="923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286164"/>
            <a:ext cx="7976677" cy="710042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fontAlgn="base"/>
            <a:r>
              <a:rPr lang="pl-PL" sz="2400" b="1" dirty="0" err="1">
                <a:latin typeface="Book Antiqua"/>
                <a:cs typeface="Book Antiqua"/>
              </a:rPr>
              <a:t>European</a:t>
            </a:r>
            <a:r>
              <a:rPr lang="pl-PL" sz="2400" b="1" dirty="0">
                <a:latin typeface="Book Antiqua"/>
                <a:cs typeface="Book Antiqua"/>
              </a:rPr>
              <a:t> Court of Human </a:t>
            </a:r>
            <a:r>
              <a:rPr lang="pl-PL" sz="2400" b="1" dirty="0" err="1">
                <a:latin typeface="Book Antiqua"/>
                <a:cs typeface="Book Antiqua"/>
              </a:rPr>
              <a:t>Rights</a:t>
            </a:r>
            <a:r>
              <a:rPr lang="pl-PL" sz="2400" b="1" dirty="0">
                <a:latin typeface="Book Antiqua"/>
                <a:cs typeface="Book Antiqua"/>
              </a:rPr>
              <a:t> on BDS </a:t>
            </a:r>
          </a:p>
          <a:p>
            <a:pPr fontAlgn="base"/>
            <a:endParaRPr lang="pl-PL" sz="2400" b="1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Book Antiqua"/>
                <a:cs typeface="Book Antiqua"/>
              </a:rPr>
              <a:t>Willem had not been convicted for his political opinions but for </a:t>
            </a:r>
            <a:r>
              <a:rPr lang="en-US" sz="2000" b="1" dirty="0">
                <a:latin typeface="Book Antiqua"/>
                <a:cs typeface="Book Antiqua"/>
              </a:rPr>
              <a:t>inciting the commission of a discriminatory act.</a:t>
            </a:r>
            <a:endParaRPr lang="pl-PL" sz="2000" b="1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Book Antiqua"/>
                <a:cs typeface="Book Antiqua"/>
              </a:rPr>
              <a:t>He had not stopped at denouncing the policy of Ariel Sharon’s government, but had gone further and called for a </a:t>
            </a:r>
            <a:r>
              <a:rPr lang="en-US" sz="2000" b="1" dirty="0">
                <a:latin typeface="Book Antiqua"/>
                <a:cs typeface="Book Antiqua"/>
              </a:rPr>
              <a:t>boycott of food products from Israel</a:t>
            </a:r>
            <a:r>
              <a:rPr lang="en-US" sz="2000" dirty="0">
                <a:latin typeface="Book Antiqua"/>
                <a:cs typeface="Book Antiqua"/>
              </a:rPr>
              <a:t>. 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Book Antiqua"/>
                <a:cs typeface="Book Antiqua"/>
              </a:rPr>
              <a:t>French Court of Cassation had taken into account not only the call for a boycott made at the council meeting but also the </a:t>
            </a:r>
            <a:r>
              <a:rPr lang="en-US" sz="2000" b="1" dirty="0">
                <a:latin typeface="Book Antiqua"/>
                <a:cs typeface="Book Antiqua"/>
              </a:rPr>
              <a:t>message posted on the municipal Internet site</a:t>
            </a:r>
            <a:r>
              <a:rPr lang="en-US" sz="2000" dirty="0">
                <a:latin typeface="Book Antiqua"/>
                <a:cs typeface="Book Antiqua"/>
              </a:rPr>
              <a:t>, which had aggravated the discriminatory nature of Willem’s position. 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Book Antiqua"/>
                <a:cs typeface="Book Antiqua"/>
              </a:rPr>
              <a:t>In his capacity as mayor Willem was in charge of spending  </a:t>
            </a:r>
            <a:r>
              <a:rPr lang="en-US" sz="2000" b="1" dirty="0">
                <a:latin typeface="Book Antiqua"/>
                <a:cs typeface="Book Antiqua"/>
              </a:rPr>
              <a:t>public funds, </a:t>
            </a:r>
            <a:r>
              <a:rPr lang="en-US" sz="2000" dirty="0">
                <a:latin typeface="Book Antiqua"/>
                <a:cs typeface="Book Antiqua"/>
              </a:rPr>
              <a:t>and thus he should not </a:t>
            </a:r>
            <a:r>
              <a:rPr lang="en-US" sz="2000" b="1" dirty="0">
                <a:latin typeface="Book Antiqua"/>
                <a:cs typeface="Book Antiqua"/>
              </a:rPr>
              <a:t>“</a:t>
            </a:r>
            <a:r>
              <a:rPr lang="en-US" sz="2000" b="1" i="1" dirty="0">
                <a:latin typeface="Book Antiqua"/>
                <a:cs typeface="Book Antiqua"/>
              </a:rPr>
              <a:t>advocate spending them along the lines of a discriminatory logic</a:t>
            </a:r>
            <a:r>
              <a:rPr lang="en-US" sz="2000" b="1" dirty="0">
                <a:latin typeface="Book Antiqua"/>
                <a:cs typeface="Book Antiqua"/>
              </a:rPr>
              <a:t>”. </a:t>
            </a:r>
            <a:endParaRPr lang="pl-PL" sz="2000" b="1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Book Antiqua"/>
                <a:cs typeface="Book Antiqua"/>
              </a:rPr>
              <a:t>Willem’s intention may have been to protest against the policy of Israel’s Prime Minister, but </a:t>
            </a:r>
            <a:r>
              <a:rPr lang="en-US" sz="2000" b="1" dirty="0">
                <a:latin typeface="Book Antiqua"/>
                <a:cs typeface="Book Antiqua"/>
              </a:rPr>
              <a:t>the reasons given for the boycott were discriminatory and therefore reprehensible. </a:t>
            </a:r>
          </a:p>
          <a:p>
            <a:pPr marL="342900" indent="-342900" algn="just">
              <a:buFont typeface="Wingdings" charset="2"/>
              <a:buChar char="Ø"/>
            </a:pPr>
            <a:endParaRPr lang="en-US" sz="2000" b="1" dirty="0">
              <a:latin typeface="Book Antiqua"/>
              <a:cs typeface="Book Antiqua"/>
            </a:endParaRPr>
          </a:p>
          <a:p>
            <a:pPr algn="just"/>
            <a:r>
              <a:rPr lang="en-US" sz="2400" b="1" dirty="0">
                <a:latin typeface="Book Antiqua"/>
                <a:cs typeface="Book Antiqua"/>
              </a:rPr>
              <a:t>No violation of Article 10 of the European Convention on Human Rights</a:t>
            </a:r>
            <a:endParaRPr lang="pl-PL" sz="2400" b="1" dirty="0">
              <a:latin typeface="Book Antiqua"/>
              <a:cs typeface="Book Antiqua"/>
            </a:endParaRPr>
          </a:p>
          <a:p>
            <a:pPr marL="342900" indent="-342900" fontAlgn="base">
              <a:buFont typeface="Wingdings" charset="2"/>
              <a:buChar char="Ø"/>
            </a:pPr>
            <a:endParaRPr lang="pl-PL" sz="2400" dirty="0"/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algn="just"/>
            <a:r>
              <a:rPr lang="pl-PL" sz="2400" dirty="0">
                <a:latin typeface="Book Antiqua"/>
                <a:cs typeface="Book 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146845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286164"/>
            <a:ext cx="7976677" cy="710042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fontAlgn="base"/>
            <a:r>
              <a:rPr lang="pl-PL" sz="2400" b="1" dirty="0" err="1">
                <a:latin typeface="Book Antiqua"/>
                <a:cs typeface="Book Antiqua"/>
              </a:rPr>
              <a:t>European</a:t>
            </a:r>
            <a:r>
              <a:rPr lang="pl-PL" sz="2400" b="1" dirty="0">
                <a:latin typeface="Book Antiqua"/>
                <a:cs typeface="Book Antiqua"/>
              </a:rPr>
              <a:t> Court of Human </a:t>
            </a:r>
            <a:r>
              <a:rPr lang="pl-PL" sz="2400" b="1" dirty="0" err="1">
                <a:latin typeface="Book Antiqua"/>
                <a:cs typeface="Book Antiqua"/>
              </a:rPr>
              <a:t>Rights</a:t>
            </a:r>
            <a:r>
              <a:rPr lang="pl-PL" sz="2400" b="1" dirty="0">
                <a:latin typeface="Book Antiqua"/>
                <a:cs typeface="Book Antiqua"/>
              </a:rPr>
              <a:t> on BDS: 2020 </a:t>
            </a:r>
          </a:p>
          <a:p>
            <a:pPr fontAlgn="base"/>
            <a:endParaRPr lang="en-US" sz="2400" b="1" dirty="0">
              <a:latin typeface="Book Antiqua"/>
              <a:cs typeface="Book Antiqua"/>
            </a:endParaRPr>
          </a:p>
          <a:p>
            <a:pPr marL="342900" indent="-342900" algn="just" fontAlgn="base">
              <a:buFont typeface="Wingdings" charset="2"/>
              <a:buChar char="Ø"/>
            </a:pPr>
            <a:r>
              <a:rPr lang="en-GB" sz="2400" dirty="0">
                <a:latin typeface="Book Antiqua"/>
                <a:cs typeface="Book Antiqua"/>
              </a:rPr>
              <a:t>The applicants were members of a local collective supporting BDS. They were prosecuted for </a:t>
            </a:r>
            <a:r>
              <a:rPr lang="en-GB" sz="2400" b="1" dirty="0">
                <a:latin typeface="Book Antiqua"/>
                <a:cs typeface="Book Antiqua"/>
              </a:rPr>
              <a:t>calling on customers in a hypermarket not to purchase products from Israel</a:t>
            </a:r>
            <a:r>
              <a:rPr lang="en-GB" sz="2400" dirty="0">
                <a:latin typeface="Book Antiqua"/>
                <a:cs typeface="Book Antiqua"/>
              </a:rPr>
              <a:t>, under a subsection of the Law on Freedom of the Press prohibiting incitement to discrimination against a group of persons on account, </a:t>
            </a:r>
            <a:r>
              <a:rPr lang="en-GB" sz="2400" i="1" dirty="0">
                <a:latin typeface="Book Antiqua"/>
                <a:cs typeface="Book Antiqua"/>
              </a:rPr>
              <a:t>inter alia</a:t>
            </a:r>
            <a:r>
              <a:rPr lang="en-GB" sz="2400" dirty="0">
                <a:latin typeface="Book Antiqua"/>
                <a:cs typeface="Book Antiqua"/>
              </a:rPr>
              <a:t>, of</a:t>
            </a:r>
            <a:r>
              <a:rPr lang="en-GB" sz="2400" i="1" dirty="0">
                <a:latin typeface="Book Antiqua"/>
                <a:cs typeface="Book Antiqua"/>
              </a:rPr>
              <a:t> </a:t>
            </a:r>
            <a:r>
              <a:rPr lang="en-GB" sz="2400" dirty="0">
                <a:latin typeface="Book Antiqua"/>
                <a:cs typeface="Book Antiqua"/>
              </a:rPr>
              <a:t>their origin or belonging to a specific nation. </a:t>
            </a:r>
          </a:p>
          <a:p>
            <a:pPr algn="just" fontAlgn="base"/>
            <a:endParaRPr lang="en-GB" sz="2400" dirty="0">
              <a:latin typeface="Book Antiqua"/>
              <a:cs typeface="Book Antiqua"/>
            </a:endParaRPr>
          </a:p>
          <a:p>
            <a:pPr marL="342900" indent="-342900" algn="just" fontAlgn="base">
              <a:buFont typeface="Wingdings" charset="2"/>
              <a:buChar char="Ø"/>
            </a:pPr>
            <a:r>
              <a:rPr lang="en-GB" sz="2400" dirty="0">
                <a:latin typeface="Book Antiqua"/>
                <a:cs typeface="Book Antiqua"/>
              </a:rPr>
              <a:t>The applicants were acquitted at first instance but on appeal </a:t>
            </a:r>
            <a:r>
              <a:rPr lang="en-GB" sz="2400" b="1" dirty="0">
                <a:latin typeface="Book Antiqua"/>
                <a:cs typeface="Book Antiqua"/>
              </a:rPr>
              <a:t>a suspended fine of one thousand euros </a:t>
            </a:r>
            <a:r>
              <a:rPr lang="en-GB" sz="2400" dirty="0">
                <a:latin typeface="Book Antiqua"/>
                <a:cs typeface="Book Antiqua"/>
              </a:rPr>
              <a:t>was imposed on them, and they were </a:t>
            </a:r>
            <a:r>
              <a:rPr lang="en-GB" sz="2400" b="1" dirty="0">
                <a:latin typeface="Book Antiqua"/>
                <a:cs typeface="Book Antiqua"/>
              </a:rPr>
              <a:t>ordered to pay damages </a:t>
            </a:r>
            <a:r>
              <a:rPr lang="en-GB" sz="2400" dirty="0">
                <a:latin typeface="Book Antiqua"/>
                <a:cs typeface="Book Antiqua"/>
              </a:rPr>
              <a:t>to the associations appearing as civil parties.</a:t>
            </a:r>
            <a:endParaRPr lang="pl-PL" sz="2400" dirty="0">
              <a:latin typeface="Book Antiqua"/>
              <a:cs typeface="Book Antiqua"/>
            </a:endParaRPr>
          </a:p>
          <a:p>
            <a:pPr fontAlgn="base"/>
            <a:endParaRPr lang="en-US" sz="2400" b="1" dirty="0">
              <a:latin typeface="Book Antiqua"/>
              <a:cs typeface="Book Antiqua"/>
            </a:endParaRPr>
          </a:p>
          <a:p>
            <a:pPr fontAlgn="base"/>
            <a:endParaRPr lang="pl-PL" sz="2400" b="1" dirty="0">
              <a:latin typeface="Book Antiqua"/>
              <a:cs typeface="Book Antiqua"/>
            </a:endParaRPr>
          </a:p>
          <a:p>
            <a:pPr fontAlgn="base"/>
            <a:endParaRPr lang="pl-PL" sz="2400" b="1" dirty="0">
              <a:latin typeface="Book Antiqua"/>
              <a:cs typeface="Book Antiqua"/>
            </a:endParaRPr>
          </a:p>
          <a:p>
            <a:pPr marL="342900" indent="-342900" fontAlgn="base">
              <a:buFont typeface="Wingdings" charset="2"/>
              <a:buChar char="Ø"/>
            </a:pPr>
            <a:endParaRPr lang="pl-PL" sz="2400" dirty="0"/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algn="just"/>
            <a:r>
              <a:rPr lang="pl-PL" sz="2400" dirty="0">
                <a:latin typeface="Book Antiqua"/>
                <a:cs typeface="Book 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625192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286164"/>
            <a:ext cx="7976677" cy="710042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fontAlgn="base"/>
            <a:r>
              <a:rPr lang="pl-PL" sz="2400" b="1" dirty="0" err="1">
                <a:latin typeface="Book Antiqua"/>
                <a:cs typeface="Book Antiqua"/>
              </a:rPr>
              <a:t>European</a:t>
            </a:r>
            <a:r>
              <a:rPr lang="pl-PL" sz="2400" b="1" dirty="0">
                <a:latin typeface="Book Antiqua"/>
                <a:cs typeface="Book Antiqua"/>
              </a:rPr>
              <a:t> Court of Human </a:t>
            </a:r>
            <a:r>
              <a:rPr lang="pl-PL" sz="2400" b="1" dirty="0" err="1">
                <a:latin typeface="Book Antiqua"/>
                <a:cs typeface="Book Antiqua"/>
              </a:rPr>
              <a:t>Rights</a:t>
            </a:r>
            <a:r>
              <a:rPr lang="pl-PL" sz="2400" b="1" dirty="0">
                <a:latin typeface="Book Antiqua"/>
                <a:cs typeface="Book Antiqua"/>
              </a:rPr>
              <a:t> on BDS: 2020 </a:t>
            </a:r>
          </a:p>
          <a:p>
            <a:pPr fontAlgn="base"/>
            <a:endParaRPr lang="en-US" sz="2400" b="1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GB" sz="2000" dirty="0">
                <a:latin typeface="Book Antiqua"/>
                <a:cs typeface="Book Antiqua"/>
              </a:rPr>
              <a:t>A </a:t>
            </a:r>
            <a:r>
              <a:rPr lang="en-GB" sz="2000" b="1" dirty="0">
                <a:latin typeface="Book Antiqua"/>
                <a:cs typeface="Book Antiqua"/>
              </a:rPr>
              <a:t>boycott is primarily a means of expressing a protest</a:t>
            </a:r>
            <a:r>
              <a:rPr lang="en-GB" sz="2000" dirty="0">
                <a:latin typeface="Book Antiqua"/>
                <a:cs typeface="Book Antiqua"/>
              </a:rPr>
              <a:t>: a call for a boycott, is in principle covered by the protection set out in Article 10. 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en-GB" sz="2000" b="1" dirty="0">
                <a:latin typeface="Book Antiqua"/>
                <a:cs typeface="Book Antiqua"/>
              </a:rPr>
              <a:t>Incitement to discrimination </a:t>
            </a:r>
            <a:r>
              <a:rPr lang="en-GB" sz="2000" dirty="0">
                <a:latin typeface="Book Antiqua"/>
                <a:cs typeface="Book Antiqua"/>
              </a:rPr>
              <a:t>is a form of incitement to intolerance, which, together with incitement to violence and hatred is not covered by free speech protection.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en-GB" sz="2000" dirty="0">
                <a:latin typeface="Book Antiqua"/>
                <a:cs typeface="Book Antiqua"/>
              </a:rPr>
              <a:t>Nevertheless, </a:t>
            </a:r>
            <a:r>
              <a:rPr lang="en-GB" sz="2000" b="1" dirty="0">
                <a:latin typeface="Book Antiqua"/>
                <a:cs typeface="Book Antiqua"/>
              </a:rPr>
              <a:t>incitement to differential treatment is not necessarily the same as incitement to discrimination.</a:t>
            </a:r>
            <a:endParaRPr lang="pl-PL" sz="2000" b="1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GB" sz="2000" dirty="0">
                <a:latin typeface="Book Antiqua"/>
                <a:cs typeface="Book Antiqua"/>
              </a:rPr>
              <a:t>The </a:t>
            </a:r>
            <a:r>
              <a:rPr lang="en-GB" sz="2000" b="1" dirty="0">
                <a:latin typeface="Book Antiqua"/>
                <a:cs typeface="Book Antiqua"/>
              </a:rPr>
              <a:t>applicants had not been convicted of making racist or </a:t>
            </a:r>
            <a:r>
              <a:rPr lang="en-GB" sz="2000" b="1" dirty="0" err="1">
                <a:latin typeface="Book Antiqua"/>
                <a:cs typeface="Book Antiqua"/>
              </a:rPr>
              <a:t>antisemitic</a:t>
            </a:r>
            <a:r>
              <a:rPr lang="en-GB" sz="2000" b="1" dirty="0">
                <a:latin typeface="Book Antiqua"/>
                <a:cs typeface="Book Antiqua"/>
              </a:rPr>
              <a:t> remarks </a:t>
            </a:r>
            <a:r>
              <a:rPr lang="en-GB" sz="2000" dirty="0">
                <a:latin typeface="Book Antiqua"/>
                <a:cs typeface="Book Antiqua"/>
              </a:rPr>
              <a:t>or inciting to hatred or violence. Nor had the hypermarket claimed damages before the domestic courts.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GB" sz="2000" dirty="0">
                <a:latin typeface="Book Antiqua"/>
                <a:cs typeface="Book Antiqua"/>
              </a:rPr>
              <a:t>The actions and remarks imputed to the applicants had concerned a </a:t>
            </a:r>
            <a:r>
              <a:rPr lang="en-GB" sz="2000" b="1" dirty="0">
                <a:latin typeface="Book Antiqua"/>
                <a:cs typeface="Book Antiqua"/>
              </a:rPr>
              <a:t>subject of public interest</a:t>
            </a:r>
            <a:r>
              <a:rPr lang="en-GB" sz="2000" dirty="0">
                <a:latin typeface="Book Antiqua"/>
                <a:cs typeface="Book Antiqua"/>
              </a:rPr>
              <a:t>: compliance with public international law by the State of Israel and the human rights situation in the occupied Palestinian territories.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GB" sz="2000" dirty="0">
                <a:latin typeface="Book Antiqua"/>
                <a:cs typeface="Book Antiqua"/>
              </a:rPr>
              <a:t>The actions and </a:t>
            </a:r>
            <a:r>
              <a:rPr lang="en-GB" sz="2000" b="1" dirty="0">
                <a:latin typeface="Book Antiqua"/>
                <a:cs typeface="Book Antiqua"/>
              </a:rPr>
              <a:t>remarks in question had fallen within the ambit of political expression</a:t>
            </a:r>
            <a:r>
              <a:rPr lang="en-GB" sz="2000" dirty="0">
                <a:latin typeface="Book Antiqua"/>
                <a:cs typeface="Book Antiqua"/>
              </a:rPr>
              <a:t>. It was in the nature of political speech to be controversial and often virulent. </a:t>
            </a:r>
            <a:endParaRPr lang="en-US" sz="2400" b="1" dirty="0">
              <a:latin typeface="Book Antiqua"/>
              <a:cs typeface="Book Antiqua"/>
            </a:endParaRPr>
          </a:p>
          <a:p>
            <a:pPr fontAlgn="base"/>
            <a:endParaRPr lang="pl-PL" sz="2400" b="1" dirty="0">
              <a:latin typeface="Book Antiqua"/>
              <a:cs typeface="Book Antiqua"/>
            </a:endParaRPr>
          </a:p>
          <a:p>
            <a:pPr fontAlgn="base"/>
            <a:endParaRPr lang="pl-PL" sz="2400" b="1" dirty="0">
              <a:latin typeface="Book Antiqua"/>
              <a:cs typeface="Book Antiqua"/>
            </a:endParaRPr>
          </a:p>
          <a:p>
            <a:pPr marL="342900" indent="-342900" fontAlgn="base">
              <a:buFont typeface="Wingdings" charset="2"/>
              <a:buChar char="Ø"/>
            </a:pPr>
            <a:endParaRPr lang="pl-PL" sz="2400" dirty="0"/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algn="just"/>
            <a:r>
              <a:rPr lang="pl-PL" sz="2400" dirty="0">
                <a:latin typeface="Book Antiqua"/>
                <a:cs typeface="Book 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584112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286164"/>
            <a:ext cx="7976677" cy="710042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fontAlgn="base"/>
            <a:r>
              <a:rPr lang="pl-PL" sz="2400" b="1" dirty="0" err="1">
                <a:latin typeface="Book Antiqua"/>
                <a:cs typeface="Book Antiqua"/>
              </a:rPr>
              <a:t>European</a:t>
            </a:r>
            <a:r>
              <a:rPr lang="pl-PL" sz="2400" b="1" dirty="0">
                <a:latin typeface="Book Antiqua"/>
                <a:cs typeface="Book Antiqua"/>
              </a:rPr>
              <a:t> Court of Human </a:t>
            </a:r>
            <a:r>
              <a:rPr lang="pl-PL" sz="2400" b="1" dirty="0" err="1">
                <a:latin typeface="Book Antiqua"/>
                <a:cs typeface="Book Antiqua"/>
              </a:rPr>
              <a:t>Rights</a:t>
            </a:r>
            <a:r>
              <a:rPr lang="pl-PL" sz="2400" b="1" dirty="0">
                <a:latin typeface="Book Antiqua"/>
                <a:cs typeface="Book Antiqua"/>
              </a:rPr>
              <a:t> on BDS:</a:t>
            </a:r>
          </a:p>
          <a:p>
            <a:pPr fontAlgn="base"/>
            <a:r>
              <a:rPr lang="pl-PL" sz="2400" b="1" i="1" dirty="0" err="1">
                <a:latin typeface="Book Antiqua"/>
                <a:cs typeface="Book Antiqua"/>
              </a:rPr>
              <a:t>Willem</a:t>
            </a:r>
            <a:r>
              <a:rPr lang="pl-PL" sz="2400" b="1" i="1" dirty="0">
                <a:latin typeface="Book Antiqua"/>
                <a:cs typeface="Book Antiqua"/>
              </a:rPr>
              <a:t> v. France</a:t>
            </a:r>
            <a:r>
              <a:rPr lang="pl-PL" sz="2400" b="1" dirty="0">
                <a:latin typeface="Book Antiqua"/>
                <a:cs typeface="Book Antiqua"/>
              </a:rPr>
              <a:t> v. </a:t>
            </a:r>
            <a:r>
              <a:rPr lang="pl-PL" sz="2400" b="1" i="1" dirty="0" err="1">
                <a:latin typeface="Book Antiqua"/>
                <a:cs typeface="Book Antiqua"/>
              </a:rPr>
              <a:t>Baldassi</a:t>
            </a:r>
            <a:r>
              <a:rPr lang="pl-PL" sz="2400" b="1" i="1" dirty="0">
                <a:latin typeface="Book Antiqua"/>
                <a:cs typeface="Book Antiqua"/>
              </a:rPr>
              <a:t> and </a:t>
            </a:r>
            <a:r>
              <a:rPr lang="pl-PL" sz="2400" b="1" i="1" dirty="0" err="1">
                <a:latin typeface="Book Antiqua"/>
                <a:cs typeface="Book Antiqua"/>
              </a:rPr>
              <a:t>others</a:t>
            </a:r>
            <a:r>
              <a:rPr lang="pl-PL" sz="2400" b="1" i="1" dirty="0">
                <a:latin typeface="Book Antiqua"/>
                <a:cs typeface="Book Antiqua"/>
              </a:rPr>
              <a:t> v. France</a:t>
            </a:r>
          </a:p>
          <a:p>
            <a:pPr fontAlgn="base"/>
            <a:endParaRPr lang="pl-PL" sz="2400" b="1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GB" sz="2400" dirty="0">
                <a:latin typeface="Book Antiqua"/>
                <a:cs typeface="Book Antiqua"/>
              </a:rPr>
              <a:t>In </a:t>
            </a:r>
            <a:r>
              <a:rPr lang="en-GB" sz="2400" i="1" dirty="0">
                <a:latin typeface="Book Antiqua"/>
                <a:cs typeface="Book Antiqua"/>
              </a:rPr>
              <a:t>Willem</a:t>
            </a:r>
            <a:r>
              <a:rPr lang="en-GB" sz="2400" dirty="0">
                <a:latin typeface="Book Antiqua"/>
                <a:cs typeface="Book Antiqua"/>
              </a:rPr>
              <a:t> the applicant had been acting in his capacity as mayor and </a:t>
            </a:r>
            <a:r>
              <a:rPr lang="en-GB" sz="2400" b="1" dirty="0">
                <a:latin typeface="Book Antiqua"/>
                <a:cs typeface="Book Antiqua"/>
              </a:rPr>
              <a:t>using mayoral powers </a:t>
            </a:r>
            <a:r>
              <a:rPr lang="en-GB" sz="2400" dirty="0">
                <a:latin typeface="Book Antiqua"/>
                <a:cs typeface="Book Antiqua"/>
              </a:rPr>
              <a:t>regardless of the duties of neutrality and discretion</a:t>
            </a:r>
            <a:r>
              <a:rPr lang="pl-PL" sz="2400" dirty="0">
                <a:latin typeface="Book Antiqua"/>
                <a:cs typeface="Book Antiqua"/>
              </a:rPr>
              <a:t>. </a:t>
            </a:r>
            <a:r>
              <a:rPr lang="en-GB" sz="2400" dirty="0">
                <a:latin typeface="Book Antiqua"/>
                <a:cs typeface="Book Antiqua"/>
              </a:rPr>
              <a:t>He had made the </a:t>
            </a:r>
            <a:r>
              <a:rPr lang="en-GB" sz="2400" b="1" dirty="0">
                <a:latin typeface="Book Antiqua"/>
                <a:cs typeface="Book Antiqua"/>
              </a:rPr>
              <a:t>announcement of boycott without a prior debate or vote in the municipal council</a:t>
            </a:r>
            <a:r>
              <a:rPr lang="en-GB" sz="2400" dirty="0">
                <a:latin typeface="Book Antiqua"/>
                <a:cs typeface="Book Antiqua"/>
              </a:rPr>
              <a:t>, which meant that he could not claim to have encouraged free discussion of a subject of public interest.</a:t>
            </a:r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GB" sz="2400" dirty="0">
                <a:latin typeface="Book Antiqua"/>
                <a:cs typeface="Book Antiqua"/>
              </a:rPr>
              <a:t>In </a:t>
            </a:r>
            <a:r>
              <a:rPr lang="en-GB" sz="2400" i="1" dirty="0" err="1">
                <a:latin typeface="Book Antiqua"/>
                <a:cs typeface="Book Antiqua"/>
              </a:rPr>
              <a:t>Baldassi</a:t>
            </a:r>
            <a:r>
              <a:rPr lang="en-GB" sz="2400" dirty="0">
                <a:latin typeface="Book Antiqua"/>
                <a:cs typeface="Book Antiqua"/>
              </a:rPr>
              <a:t> applicants were </a:t>
            </a:r>
            <a:r>
              <a:rPr lang="en-GB" sz="2400" b="1" dirty="0">
                <a:latin typeface="Book Antiqua"/>
                <a:cs typeface="Book Antiqua"/>
              </a:rPr>
              <a:t>ordinary citizens </a:t>
            </a:r>
            <a:r>
              <a:rPr lang="en-GB" sz="2400" dirty="0">
                <a:latin typeface="Book Antiqua"/>
                <a:cs typeface="Book Antiqua"/>
              </a:rPr>
              <a:t>who were not restricted by the duties and responsibilities arising from a mayoral mandate and whose influence over consumers was not comparable to that of a mayor over his municipal services. The reason why the applicants had issued the calls for a boycott had been </a:t>
            </a:r>
            <a:r>
              <a:rPr lang="en-GB" sz="2400" b="1" dirty="0">
                <a:latin typeface="Book Antiqua"/>
                <a:cs typeface="Book Antiqua"/>
              </a:rPr>
              <a:t>to trigger or stimulate debate among supermarket customers</a:t>
            </a:r>
            <a:r>
              <a:rPr lang="en-GB" sz="2400" dirty="0">
                <a:latin typeface="Book Antiqua"/>
                <a:cs typeface="Book Antiqua"/>
              </a:rPr>
              <a:t>. </a:t>
            </a:r>
            <a:endParaRPr lang="pl-PL" sz="2400" dirty="0">
              <a:latin typeface="Book Antiqua"/>
              <a:cs typeface="Book Antiqua"/>
            </a:endParaRPr>
          </a:p>
          <a:p>
            <a:pPr fontAlgn="base"/>
            <a:endParaRPr lang="en-US" sz="2400" b="1" dirty="0">
              <a:latin typeface="Book Antiqua"/>
              <a:cs typeface="Book Antiqua"/>
            </a:endParaRPr>
          </a:p>
          <a:p>
            <a:pPr fontAlgn="base"/>
            <a:endParaRPr lang="pl-PL" sz="2400" b="1" dirty="0">
              <a:latin typeface="Book Antiqua"/>
              <a:cs typeface="Book Antiqua"/>
            </a:endParaRPr>
          </a:p>
          <a:p>
            <a:pPr fontAlgn="base"/>
            <a:endParaRPr lang="pl-PL" sz="2400" b="1" dirty="0">
              <a:latin typeface="Book Antiqua"/>
              <a:cs typeface="Book Antiqua"/>
            </a:endParaRPr>
          </a:p>
          <a:p>
            <a:pPr marL="342900" indent="-342900" fontAlgn="base">
              <a:buFont typeface="Wingdings" charset="2"/>
              <a:buChar char="Ø"/>
            </a:pPr>
            <a:endParaRPr lang="pl-PL" sz="2400" dirty="0"/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algn="just"/>
            <a:r>
              <a:rPr lang="pl-PL" sz="2400" dirty="0">
                <a:latin typeface="Book Antiqua"/>
                <a:cs typeface="Book 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44027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594801"/>
            <a:ext cx="7976677" cy="664870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pl-PL" sz="2400" b="1" dirty="0" err="1">
                <a:latin typeface="Book Antiqua"/>
                <a:cs typeface="Book Antiqua"/>
              </a:rPr>
              <a:t>Searching</a:t>
            </a:r>
            <a:r>
              <a:rPr lang="pl-PL" sz="2400" b="1" dirty="0">
                <a:latin typeface="Book Antiqua"/>
                <a:cs typeface="Book Antiqua"/>
              </a:rPr>
              <a:t> for </a:t>
            </a:r>
            <a:r>
              <a:rPr lang="pl-PL" sz="2400" b="1" dirty="0" err="1">
                <a:latin typeface="Book Antiqua"/>
                <a:cs typeface="Book Antiqua"/>
              </a:rPr>
              <a:t>answers</a:t>
            </a:r>
            <a:r>
              <a:rPr lang="pl-PL" sz="2400" b="1" dirty="0">
                <a:latin typeface="Book Antiqua"/>
                <a:cs typeface="Book Antiqua"/>
              </a:rPr>
              <a:t>:</a:t>
            </a:r>
            <a:endParaRPr lang="pl-PL" sz="24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Well-planned</a:t>
            </a:r>
            <a:r>
              <a:rPr lang="pl-PL" sz="2000" dirty="0">
                <a:latin typeface="Book Antiqua"/>
                <a:cs typeface="Book Antiqua"/>
              </a:rPr>
              <a:t>, </a:t>
            </a:r>
            <a:r>
              <a:rPr lang="pl-PL" sz="2000" dirty="0" err="1">
                <a:latin typeface="Book Antiqua"/>
                <a:cs typeface="Book Antiqua"/>
              </a:rPr>
              <a:t>coordinated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strategy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capturing</a:t>
            </a:r>
            <a:r>
              <a:rPr lang="pl-PL" sz="2000" dirty="0">
                <a:latin typeface="Book Antiqua"/>
                <a:cs typeface="Book Antiqua"/>
              </a:rPr>
              <a:t> public </a:t>
            </a:r>
            <a:r>
              <a:rPr lang="pl-PL" sz="2000" dirty="0" err="1">
                <a:latin typeface="Book Antiqua"/>
                <a:cs typeface="Book Antiqua"/>
              </a:rPr>
              <a:t>perception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human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rights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protection</a:t>
            </a:r>
            <a:r>
              <a:rPr lang="pl-PL" sz="2000" dirty="0">
                <a:latin typeface="Book Antiqua"/>
                <a:cs typeface="Book Antiqua"/>
              </a:rPr>
              <a:t> in the </a:t>
            </a:r>
            <a:r>
              <a:rPr lang="pl-PL" sz="2000" dirty="0" err="1">
                <a:latin typeface="Book Antiqua"/>
                <a:cs typeface="Book Antiqua"/>
              </a:rPr>
              <a:t>context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Jews</a:t>
            </a:r>
            <a:r>
              <a:rPr lang="pl-PL" sz="2000" dirty="0">
                <a:latin typeface="Book Antiqua"/>
                <a:cs typeface="Book Antiqua"/>
              </a:rPr>
              <a:t>/</a:t>
            </a:r>
            <a:r>
              <a:rPr lang="pl-PL" sz="2000" dirty="0" err="1">
                <a:latin typeface="Book Antiqua"/>
                <a:cs typeface="Book Antiqua"/>
              </a:rPr>
              <a:t>Palestinians</a:t>
            </a:r>
            <a:r>
              <a:rPr lang="pl-PL" sz="2000" dirty="0">
                <a:latin typeface="Book Antiqua"/>
                <a:cs typeface="Book Antiqua"/>
              </a:rPr>
              <a:t> (but </a:t>
            </a:r>
            <a:r>
              <a:rPr lang="pl-PL" sz="2000" dirty="0" err="1">
                <a:latin typeface="Book Antiqua"/>
                <a:cs typeface="Book Antiqua"/>
              </a:rPr>
              <a:t>also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more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broadly</a:t>
            </a:r>
            <a:r>
              <a:rPr lang="pl-PL" sz="2000" dirty="0">
                <a:latin typeface="Book Antiqua"/>
                <a:cs typeface="Book Antiqua"/>
              </a:rPr>
              <a:t>)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Strong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position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anti-Jewish</a:t>
            </a:r>
            <a:r>
              <a:rPr lang="pl-PL" sz="2000" dirty="0">
                <a:latin typeface="Book Antiqua"/>
                <a:cs typeface="Book Antiqua"/>
              </a:rPr>
              <a:t> agenda </a:t>
            </a:r>
            <a:r>
              <a:rPr lang="pl-PL" sz="2000" dirty="0" err="1">
                <a:latin typeface="Book Antiqua"/>
                <a:cs typeface="Book Antiqua"/>
              </a:rPr>
              <a:t>at</a:t>
            </a:r>
            <a:r>
              <a:rPr lang="pl-PL" sz="2000" dirty="0">
                <a:latin typeface="Book Antiqua"/>
                <a:cs typeface="Book Antiqua"/>
              </a:rPr>
              <a:t> UN </a:t>
            </a:r>
            <a:r>
              <a:rPr lang="pl-PL" sz="2000" dirty="0" err="1">
                <a:latin typeface="Book Antiqua"/>
                <a:cs typeface="Book Antiqua"/>
              </a:rPr>
              <a:t>bodies</a:t>
            </a:r>
            <a:r>
              <a:rPr lang="pl-PL" sz="2000" dirty="0">
                <a:latin typeface="Book Antiqua"/>
                <a:cs typeface="Book Antiqua"/>
              </a:rPr>
              <a:t> and </a:t>
            </a:r>
            <a:r>
              <a:rPr lang="pl-PL" sz="2000" dirty="0" err="1">
                <a:latin typeface="Book Antiqua"/>
                <a:cs typeface="Book Antiqua"/>
              </a:rPr>
              <a:t>institutions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Radical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left-wing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human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rights</a:t>
            </a:r>
            <a:r>
              <a:rPr lang="pl-PL" sz="2000" dirty="0">
                <a:latin typeface="Book Antiqua"/>
                <a:cs typeface="Book Antiqua"/>
              </a:rPr>
              <a:t> agenda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Populist</a:t>
            </a:r>
            <a:r>
              <a:rPr lang="pl-PL" sz="2000" dirty="0">
                <a:latin typeface="Book Antiqua"/>
                <a:cs typeface="Book Antiqua"/>
              </a:rPr>
              <a:t>, </a:t>
            </a:r>
            <a:r>
              <a:rPr lang="pl-PL" sz="2000" dirty="0" err="1">
                <a:latin typeface="Book Antiqua"/>
                <a:cs typeface="Book Antiqua"/>
              </a:rPr>
              <a:t>right-wing</a:t>
            </a:r>
            <a:r>
              <a:rPr lang="pl-PL" sz="2000" dirty="0">
                <a:latin typeface="Book Antiqua"/>
                <a:cs typeface="Book Antiqua"/>
              </a:rPr>
              <a:t>, </a:t>
            </a:r>
            <a:r>
              <a:rPr lang="pl-PL" sz="2000" dirty="0" err="1">
                <a:latin typeface="Book Antiqua"/>
                <a:cs typeface="Book Antiqua"/>
              </a:rPr>
              <a:t>anti-democratic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governments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>
                <a:latin typeface="Book Antiqua"/>
                <a:cs typeface="Book Antiqua"/>
              </a:rPr>
              <a:t>Lack of </a:t>
            </a:r>
            <a:r>
              <a:rPr lang="pl-PL" sz="2000" dirty="0" err="1">
                <a:latin typeface="Book Antiqua"/>
                <a:cs typeface="Book Antiqua"/>
              </a:rPr>
              <a:t>effective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human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rights</a:t>
            </a:r>
            <a:r>
              <a:rPr lang="pl-PL" sz="2000" dirty="0">
                <a:latin typeface="Book Antiqua"/>
                <a:cs typeface="Book Antiqua"/>
              </a:rPr>
              <a:t> law </a:t>
            </a:r>
            <a:r>
              <a:rPr lang="pl-PL" sz="2000" dirty="0" err="1">
                <a:latin typeface="Book Antiqua"/>
                <a:cs typeface="Book Antiqua"/>
              </a:rPr>
              <a:t>enforcement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mechanisms</a:t>
            </a:r>
            <a:r>
              <a:rPr lang="pl-PL" sz="2000" dirty="0">
                <a:latin typeface="Book Antiqua"/>
                <a:cs typeface="Book Antiqua"/>
              </a:rPr>
              <a:t> and </a:t>
            </a:r>
            <a:r>
              <a:rPr lang="pl-PL" sz="2000" dirty="0" err="1">
                <a:latin typeface="Book Antiqua"/>
                <a:cs typeface="Book Antiqua"/>
              </a:rPr>
              <a:t>policies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Social</a:t>
            </a:r>
            <a:r>
              <a:rPr lang="pl-PL" sz="2000" dirty="0">
                <a:latin typeface="Book Antiqua"/>
                <a:cs typeface="Book Antiqua"/>
              </a:rPr>
              <a:t> media </a:t>
            </a:r>
            <a:r>
              <a:rPr lang="pl-PL" sz="2000" dirty="0" err="1">
                <a:latin typeface="Book Antiqua"/>
                <a:cs typeface="Book Antiqua"/>
              </a:rPr>
              <a:t>antisemitism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mr-IN" sz="2000" dirty="0">
                <a:latin typeface="Book Antiqua"/>
                <a:cs typeface="Book Antiqua"/>
              </a:rPr>
              <a:t>–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unprecedented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forms</a:t>
            </a:r>
            <a:r>
              <a:rPr lang="pl-PL" sz="2000" dirty="0">
                <a:latin typeface="Book Antiqua"/>
                <a:cs typeface="Book Antiqua"/>
              </a:rPr>
              <a:t> and </a:t>
            </a:r>
            <a:r>
              <a:rPr lang="pl-PL" sz="2000" dirty="0" err="1">
                <a:latin typeface="Book Antiqua"/>
                <a:cs typeface="Book Antiqua"/>
              </a:rPr>
              <a:t>scale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Weak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response</a:t>
            </a:r>
            <a:r>
              <a:rPr lang="pl-PL" sz="2000" dirty="0">
                <a:latin typeface="Book Antiqua"/>
                <a:cs typeface="Book Antiqua"/>
              </a:rPr>
              <a:t> </a:t>
            </a:r>
          </a:p>
          <a:p>
            <a:pPr algn="just"/>
            <a:endParaRPr lang="pl-PL" sz="2000" dirty="0">
              <a:latin typeface="Book Antiqua"/>
              <a:cs typeface="Book Antiqua"/>
            </a:endParaRPr>
          </a:p>
          <a:p>
            <a:pPr algn="just"/>
            <a:r>
              <a:rPr lang="pl-PL" sz="2400" b="1" dirty="0" err="1">
                <a:latin typeface="Book Antiqua"/>
                <a:cs typeface="Book Antiqua"/>
              </a:rPr>
              <a:t>Searching</a:t>
            </a:r>
            <a:r>
              <a:rPr lang="pl-PL" sz="2400" b="1" dirty="0">
                <a:latin typeface="Book Antiqua"/>
                <a:cs typeface="Book Antiqua"/>
              </a:rPr>
              <a:t> for </a:t>
            </a:r>
            <a:r>
              <a:rPr lang="pl-PL" sz="2400" b="1" dirty="0" err="1">
                <a:latin typeface="Book Antiqua"/>
                <a:cs typeface="Book Antiqua"/>
              </a:rPr>
              <a:t>solutions</a:t>
            </a:r>
            <a:r>
              <a:rPr lang="pl-PL" sz="2400" b="1" dirty="0">
                <a:latin typeface="Book Antiqua"/>
                <a:cs typeface="Book Antiqua"/>
              </a:rPr>
              <a:t>: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>
                <a:latin typeface="Book Antiqua"/>
                <a:cs typeface="Book Antiqua"/>
              </a:rPr>
              <a:t>Public </a:t>
            </a:r>
            <a:r>
              <a:rPr lang="pl-PL" sz="2000" dirty="0" err="1">
                <a:latin typeface="Book Antiqua"/>
                <a:cs typeface="Book Antiqua"/>
              </a:rPr>
              <a:t>interest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strategic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litigation</a:t>
            </a:r>
            <a:r>
              <a:rPr lang="pl-PL" sz="2000" dirty="0">
                <a:latin typeface="Book Antiqua"/>
                <a:cs typeface="Book Antiqua"/>
              </a:rPr>
              <a:t>, </a:t>
            </a:r>
            <a:r>
              <a:rPr lang="pl-PL" sz="2000" dirty="0" err="1">
                <a:latin typeface="Book Antiqua"/>
                <a:cs typeface="Book Antiqua"/>
              </a:rPr>
              <a:t>national</a:t>
            </a:r>
            <a:r>
              <a:rPr lang="pl-PL" sz="2000" dirty="0">
                <a:latin typeface="Book Antiqua"/>
                <a:cs typeface="Book Antiqua"/>
              </a:rPr>
              <a:t> and </a:t>
            </a:r>
            <a:r>
              <a:rPr lang="pl-PL" sz="2000" dirty="0" err="1">
                <a:latin typeface="Book Antiqua"/>
                <a:cs typeface="Book Antiqua"/>
              </a:rPr>
              <a:t>international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Bringing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back</a:t>
            </a:r>
            <a:r>
              <a:rPr lang="pl-PL" sz="2000" dirty="0">
                <a:latin typeface="Book Antiqua"/>
                <a:cs typeface="Book Antiqua"/>
              </a:rPr>
              <a:t> and </a:t>
            </a:r>
            <a:r>
              <a:rPr lang="pl-PL" sz="2000" dirty="0" err="1">
                <a:latin typeface="Book Antiqua"/>
                <a:cs typeface="Book Antiqua"/>
              </a:rPr>
              <a:t>effectively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promoting</a:t>
            </a:r>
            <a:r>
              <a:rPr lang="pl-PL" sz="2000" dirty="0">
                <a:latin typeface="Book Antiqua"/>
                <a:cs typeface="Book Antiqua"/>
              </a:rPr>
              <a:t> the </a:t>
            </a:r>
            <a:r>
              <a:rPr lang="pl-PL" sz="2000" dirty="0" err="1">
                <a:latin typeface="Book Antiqua"/>
                <a:cs typeface="Book Antiqua"/>
              </a:rPr>
              <a:t>true</a:t>
            </a:r>
            <a:r>
              <a:rPr lang="pl-PL" sz="2000" dirty="0">
                <a:latin typeface="Book Antiqua"/>
                <a:cs typeface="Book Antiqua"/>
              </a:rPr>
              <a:t> story of </a:t>
            </a:r>
            <a:r>
              <a:rPr lang="pl-PL" sz="2000" dirty="0" err="1">
                <a:latin typeface="Book Antiqua"/>
                <a:cs typeface="Book Antiqua"/>
              </a:rPr>
              <a:t>human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rights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protection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origins</a:t>
            </a:r>
            <a:r>
              <a:rPr lang="pl-PL" sz="2000" dirty="0">
                <a:latin typeface="Book Antiqua"/>
                <a:cs typeface="Book Antiqua"/>
              </a:rPr>
              <a:t> and </a:t>
            </a:r>
            <a:r>
              <a:rPr lang="pl-PL" sz="2000" dirty="0" err="1">
                <a:latin typeface="Book Antiqua"/>
                <a:cs typeface="Book Antiqua"/>
              </a:rPr>
              <a:t>goals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>
                <a:latin typeface="Book Antiqua"/>
                <a:cs typeface="Book Antiqua"/>
              </a:rPr>
              <a:t>PR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Finding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new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allies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latin typeface="Book Antiqua"/>
                <a:cs typeface="Book Antiqua"/>
              </a:rPr>
              <a:t>Investing</a:t>
            </a:r>
            <a:r>
              <a:rPr lang="pl-PL" sz="2000" dirty="0">
                <a:latin typeface="Book Antiqua"/>
                <a:cs typeface="Book Antiqua"/>
              </a:rPr>
              <a:t> in </a:t>
            </a:r>
            <a:r>
              <a:rPr lang="pl-PL" sz="2000" dirty="0" err="1">
                <a:latin typeface="Book Antiqua"/>
                <a:cs typeface="Book Antiqua"/>
              </a:rPr>
              <a:t>reaserch</a:t>
            </a:r>
            <a:r>
              <a:rPr lang="pl-PL" sz="2000" dirty="0">
                <a:latin typeface="Book Antiqua"/>
                <a:cs typeface="Book Antiqua"/>
              </a:rPr>
              <a:t> on </a:t>
            </a:r>
            <a:r>
              <a:rPr lang="pl-PL" sz="2000" dirty="0" err="1">
                <a:latin typeface="Book Antiqua"/>
                <a:cs typeface="Book Antiqua"/>
              </a:rPr>
              <a:t>antisemitism</a:t>
            </a:r>
            <a:r>
              <a:rPr lang="pl-PL" sz="2000" dirty="0">
                <a:latin typeface="Book Antiqua"/>
                <a:cs typeface="Book Antiqua"/>
              </a:rPr>
              <a:t> and </a:t>
            </a:r>
            <a:r>
              <a:rPr lang="pl-PL" sz="2000" dirty="0" err="1">
                <a:latin typeface="Book Antiqua"/>
                <a:cs typeface="Book Antiqua"/>
              </a:rPr>
              <a:t>methodologies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measuring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effectiveness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tools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used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against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it</a:t>
            </a:r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endParaRPr lang="pl-PL" sz="24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endParaRPr lang="pl-PL" sz="20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1057126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pl-PL" sz="2400" dirty="0">
              <a:solidFill>
                <a:schemeClr val="bg1"/>
              </a:solidFill>
            </a:endParaRPr>
          </a:p>
          <a:p>
            <a:endParaRPr lang="pl-PL" sz="2400" dirty="0">
              <a:solidFill>
                <a:schemeClr val="bg1"/>
              </a:solidFill>
            </a:endParaRPr>
          </a:p>
          <a:p>
            <a:endParaRPr lang="pl-PL" sz="2400" dirty="0">
              <a:solidFill>
                <a:schemeClr val="bg1"/>
              </a:solidFill>
            </a:endParaRPr>
          </a:p>
          <a:p>
            <a:endParaRPr lang="pl-PL" sz="2400" dirty="0">
              <a:solidFill>
                <a:schemeClr val="bg1"/>
              </a:solidFill>
            </a:endParaRPr>
          </a:p>
          <a:p>
            <a:endParaRPr lang="pl-PL" sz="2400" dirty="0">
              <a:solidFill>
                <a:schemeClr val="bg1"/>
              </a:solidFill>
            </a:endParaRPr>
          </a:p>
          <a:p>
            <a:endParaRPr lang="pl-PL" sz="2400" dirty="0">
              <a:solidFill>
                <a:schemeClr val="bg1"/>
              </a:solidFill>
            </a:endParaRPr>
          </a:p>
          <a:p>
            <a:pPr algn="ctr"/>
            <a:r>
              <a:rPr lang="pl-PL" sz="2400" b="1" dirty="0" err="1">
                <a:solidFill>
                  <a:schemeClr val="bg1"/>
                </a:solidFill>
              </a:rPr>
              <a:t>Thank</a:t>
            </a:r>
            <a:r>
              <a:rPr lang="pl-PL" sz="2400" b="1" dirty="0">
                <a:solidFill>
                  <a:schemeClr val="bg1"/>
                </a:solidFill>
              </a:rPr>
              <a:t> </a:t>
            </a:r>
            <a:r>
              <a:rPr lang="pl-PL" sz="2400" b="1" dirty="0" err="1">
                <a:solidFill>
                  <a:schemeClr val="bg1"/>
                </a:solidFill>
              </a:rPr>
              <a:t>you</a:t>
            </a:r>
            <a:r>
              <a:rPr lang="pl-PL" sz="2400" b="1" dirty="0">
                <a:solidFill>
                  <a:schemeClr val="bg1"/>
                </a:solidFill>
              </a:rPr>
              <a:t> for </a:t>
            </a:r>
            <a:r>
              <a:rPr lang="pl-PL" sz="2400" b="1" dirty="0" err="1">
                <a:solidFill>
                  <a:schemeClr val="bg1"/>
                </a:solidFill>
              </a:rPr>
              <a:t>your</a:t>
            </a:r>
            <a:r>
              <a:rPr lang="pl-PL" sz="2400" b="1" dirty="0">
                <a:solidFill>
                  <a:schemeClr val="bg1"/>
                </a:solidFill>
              </a:rPr>
              <a:t> </a:t>
            </a:r>
            <a:r>
              <a:rPr lang="pl-PL" sz="2400" b="1" dirty="0" err="1">
                <a:solidFill>
                  <a:schemeClr val="bg1"/>
                </a:solidFill>
              </a:rPr>
              <a:t>attention</a:t>
            </a:r>
            <a:r>
              <a:rPr lang="pl-PL" sz="2400" b="1" dirty="0">
                <a:solidFill>
                  <a:schemeClr val="bg1"/>
                </a:solidFill>
              </a:rPr>
              <a:t>!</a:t>
            </a:r>
          </a:p>
          <a:p>
            <a:pPr algn="ctr"/>
            <a:endParaRPr lang="pl-PL" sz="2400" b="1" dirty="0">
              <a:solidFill>
                <a:schemeClr val="bg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795938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3255192" y="500786"/>
            <a:ext cx="6903537" cy="679637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342900" indent="-342900" algn="just">
              <a:buFont typeface="Wingdings" charset="2"/>
              <a:buChar char="Ø"/>
            </a:pPr>
            <a:r>
              <a:rPr lang="pl-PL" sz="2000" b="1" dirty="0" err="1">
                <a:latin typeface="Book Antiqua"/>
                <a:cs typeface="Book Antiqua"/>
              </a:rPr>
              <a:t>Ant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isemitism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: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perhaps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the most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ancient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and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persistent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manifestation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of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human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rights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violations</a:t>
            </a:r>
            <a:endParaRPr lang="pl-PL" sz="2000" b="1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algn="just"/>
            <a:endParaRPr lang="pl-PL" sz="2000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The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fight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against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antisemitism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has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given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wings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to the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international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human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rights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movement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in the 20th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century</a:t>
            </a:r>
            <a:endParaRPr lang="pl-PL" sz="2000" b="1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algn="just"/>
            <a:endParaRPr lang="pl-PL" sz="2000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Historically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,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however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,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both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in the "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ages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of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faith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" and in the "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ages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of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reason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" 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law was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used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not for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protection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, but for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social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and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cultural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isolation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,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religious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or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racial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stigma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, and, in the most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drastic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cases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, for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physical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extermination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of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Jews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.</a:t>
            </a:r>
          </a:p>
          <a:p>
            <a:pPr algn="just"/>
            <a:endParaRPr lang="pl-PL" sz="2000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19th/20th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century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:</a:t>
            </a:r>
          </a:p>
          <a:p>
            <a:pPr algn="just"/>
            <a:endParaRPr lang="pl-PL" sz="2000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marL="342900" lvl="0" indent="-342900" algn="just">
              <a:buFont typeface="Arial"/>
              <a:buChar char="•"/>
            </a:pP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No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civil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rights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for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Jews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in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Switzerland</a:t>
            </a:r>
            <a:endParaRPr lang="pl-PL" sz="2000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marL="342900" lvl="0" indent="-342900" algn="just">
              <a:buFont typeface="Arial"/>
              <a:buChar char="•"/>
            </a:pP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No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access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to public service for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Jews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in the UK</a:t>
            </a:r>
          </a:p>
          <a:p>
            <a:pPr marL="342900" lvl="0" indent="-342900" algn="just">
              <a:buFont typeface="Arial"/>
              <a:buChar char="•"/>
            </a:pP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Pogroms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in Russia and Central and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Eastern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Europe</a:t>
            </a:r>
          </a:p>
          <a:p>
            <a:pPr marL="342900" lvl="0" indent="-342900" algn="just">
              <a:buFont typeface="Arial"/>
              <a:buChar char="•"/>
            </a:pP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„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Ghetto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Book Antiqua"/>
                <a:cs typeface="Book Antiqua"/>
              </a:rPr>
              <a:t>benches</a:t>
            </a:r>
            <a:r>
              <a:rPr lang="pl-PL" sz="2000" dirty="0">
                <a:solidFill>
                  <a:schemeClr val="tx1"/>
                </a:solidFill>
                <a:latin typeface="Book Antiqua"/>
                <a:cs typeface="Book Antiqua"/>
              </a:rPr>
              <a:t>” in Poland</a:t>
            </a:r>
          </a:p>
          <a:p>
            <a:pPr lvl="0" algn="just"/>
            <a:endParaRPr lang="pl-PL" sz="2000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marL="342900" lvl="0" indent="-342900" algn="just">
              <a:buFont typeface="Wingdings" charset="2"/>
              <a:buChar char="Ø"/>
            </a:pP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Nuremberg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Laws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of 1935</a:t>
            </a:r>
          </a:p>
          <a:p>
            <a:pPr marL="342900" lvl="0" indent="-342900">
              <a:buFont typeface="Wingdings" charset="2"/>
              <a:buChar char="Ø"/>
            </a:pPr>
            <a:endParaRPr lang="pl-PL" sz="20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charset="2"/>
              <a:buChar char="Ø"/>
            </a:pPr>
            <a:endParaRPr lang="pl-PL" sz="2000" dirty="0">
              <a:solidFill>
                <a:srgbClr val="000090"/>
              </a:solidFill>
            </a:endParaRPr>
          </a:p>
          <a:p>
            <a:pPr algn="just"/>
            <a:endParaRPr lang="pl-PL" sz="2000" dirty="0">
              <a:solidFill>
                <a:srgbClr val="000090"/>
              </a:solidFill>
            </a:endParaRPr>
          </a:p>
          <a:p>
            <a:pPr algn="just"/>
            <a:endParaRPr lang="pl-PL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1704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3255192" y="250393"/>
            <a:ext cx="6903537" cy="717196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The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name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“United Nations” was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coined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to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describe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the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alliance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fighting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to end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that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barbarous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regime, and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our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Organization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came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into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being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when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the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world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had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just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learnt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the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full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horror of the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concentration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and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extermination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camps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. It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is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therefore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rightly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said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that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the United Nations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emerged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from the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ashes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of the Holocaust. And a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human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rights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agenda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that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fails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to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address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anti-Semitism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denies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its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own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pl-PL" sz="2400" i="1" dirty="0" err="1">
                <a:solidFill>
                  <a:schemeClr val="tx1"/>
                </a:solidFill>
                <a:latin typeface="Book Antiqua"/>
                <a:cs typeface="Book Antiqua"/>
              </a:rPr>
              <a:t>history</a:t>
            </a:r>
            <a:r>
              <a:rPr lang="pl-PL" sz="2400" i="1" dirty="0">
                <a:solidFill>
                  <a:schemeClr val="tx1"/>
                </a:solidFill>
                <a:latin typeface="Book Antiqua"/>
                <a:cs typeface="Book Antiqua"/>
              </a:rPr>
              <a:t>.</a:t>
            </a:r>
          </a:p>
          <a:p>
            <a:pPr algn="just"/>
            <a:r>
              <a:rPr lang="pl-PL" sz="2000" i="1" dirty="0">
                <a:solidFill>
                  <a:schemeClr val="tx1"/>
                </a:solidFill>
                <a:latin typeface="Book Antiqua"/>
                <a:cs typeface="Book Antiqua"/>
              </a:rPr>
              <a:t>		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Kofi Annan, UN </a:t>
            </a:r>
            <a:r>
              <a:rPr lang="pl-PL" sz="2000" b="1" dirty="0" err="1">
                <a:solidFill>
                  <a:schemeClr val="tx1"/>
                </a:solidFill>
                <a:latin typeface="Book Antiqua"/>
                <a:cs typeface="Book Antiqua"/>
              </a:rPr>
              <a:t>Secretary</a:t>
            </a:r>
            <a:r>
              <a:rPr lang="pl-PL" sz="2000" b="1" dirty="0">
                <a:solidFill>
                  <a:schemeClr val="tx1"/>
                </a:solidFill>
                <a:latin typeface="Book Antiqua"/>
                <a:cs typeface="Book Antiqua"/>
              </a:rPr>
              <a:t> General, 2004</a:t>
            </a:r>
          </a:p>
          <a:p>
            <a:pPr algn="just"/>
            <a:endParaRPr lang="pl-PL" sz="2000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algn="just"/>
            <a:r>
              <a:rPr lang="pl-PL" sz="2400" i="1" dirty="0" err="1">
                <a:latin typeface="Book Antiqua"/>
                <a:cs typeface="Book Antiqua"/>
              </a:rPr>
              <a:t>Y</a:t>
            </a:r>
            <a:r>
              <a:rPr lang="pl-PL" sz="2400" dirty="0" err="1">
                <a:latin typeface="Book Antiqua"/>
                <a:cs typeface="Book Antiqua"/>
              </a:rPr>
              <a:t>o</a:t>
            </a:r>
            <a:r>
              <a:rPr lang="pl-PL" sz="2400" i="1" dirty="0" err="1">
                <a:latin typeface="Book Antiqua"/>
                <a:cs typeface="Book Antiqua"/>
              </a:rPr>
              <a:t>ur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presence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reminds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us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about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our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raison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d'être</a:t>
            </a:r>
            <a:r>
              <a:rPr lang="pl-PL" sz="2400" i="1" dirty="0">
                <a:latin typeface="Book Antiqua"/>
                <a:cs typeface="Book Antiqua"/>
              </a:rPr>
              <a:t>, </a:t>
            </a:r>
            <a:r>
              <a:rPr lang="pl-PL" sz="2400" i="1" dirty="0" err="1">
                <a:latin typeface="Book Antiqua"/>
                <a:cs typeface="Book Antiqua"/>
              </a:rPr>
              <a:t>about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our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roots</a:t>
            </a:r>
            <a:r>
              <a:rPr lang="pl-PL" sz="2400" i="1" dirty="0">
                <a:latin typeface="Book Antiqua"/>
                <a:cs typeface="Book Antiqua"/>
              </a:rPr>
              <a:t> and </a:t>
            </a:r>
            <a:r>
              <a:rPr lang="pl-PL" sz="2400" i="1" dirty="0" err="1">
                <a:latin typeface="Book Antiqua"/>
                <a:cs typeface="Book Antiqua"/>
              </a:rPr>
              <a:t>hopes</a:t>
            </a:r>
            <a:r>
              <a:rPr lang="pl-PL" sz="2400" i="1" dirty="0">
                <a:latin typeface="Book Antiqua"/>
                <a:cs typeface="Book Antiqua"/>
              </a:rPr>
              <a:t>. </a:t>
            </a:r>
            <a:r>
              <a:rPr lang="pl-PL" sz="2400" i="1" dirty="0" err="1">
                <a:latin typeface="Book Antiqua"/>
                <a:cs typeface="Book Antiqua"/>
              </a:rPr>
              <a:t>Indeed</a:t>
            </a:r>
            <a:r>
              <a:rPr lang="pl-PL" sz="2400" i="1" dirty="0">
                <a:latin typeface="Book Antiqua"/>
                <a:cs typeface="Book Antiqua"/>
              </a:rPr>
              <a:t>, the </a:t>
            </a:r>
            <a:r>
              <a:rPr lang="pl-PL" sz="2400" i="1" dirty="0" err="1">
                <a:latin typeface="Book Antiqua"/>
                <a:cs typeface="Book Antiqua"/>
              </a:rPr>
              <a:t>very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concept</a:t>
            </a:r>
            <a:r>
              <a:rPr lang="pl-PL" sz="2400" i="1" dirty="0">
                <a:latin typeface="Book Antiqua"/>
                <a:cs typeface="Book Antiqua"/>
              </a:rPr>
              <a:t> of the </a:t>
            </a:r>
            <a:r>
              <a:rPr lang="pl-PL" sz="2400" i="1" dirty="0" err="1">
                <a:latin typeface="Book Antiqua"/>
                <a:cs typeface="Book Antiqua"/>
              </a:rPr>
              <a:t>Council</a:t>
            </a:r>
            <a:r>
              <a:rPr lang="pl-PL" sz="2400" i="1" dirty="0">
                <a:latin typeface="Book Antiqua"/>
                <a:cs typeface="Book Antiqua"/>
              </a:rPr>
              <a:t> of Europe </a:t>
            </a:r>
            <a:r>
              <a:rPr lang="pl-PL" sz="2400" i="1" dirty="0" err="1">
                <a:latin typeface="Book Antiqua"/>
                <a:cs typeface="Book Antiqua"/>
              </a:rPr>
              <a:t>would</a:t>
            </a:r>
            <a:r>
              <a:rPr lang="pl-PL" sz="2400" i="1" dirty="0">
                <a:latin typeface="Book Antiqua"/>
                <a:cs typeface="Book Antiqua"/>
              </a:rPr>
              <a:t> not </a:t>
            </a:r>
            <a:r>
              <a:rPr lang="pl-PL" sz="2400" i="1" dirty="0" err="1">
                <a:latin typeface="Book Antiqua"/>
                <a:cs typeface="Book Antiqua"/>
              </a:rPr>
              <a:t>have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arisen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without</a:t>
            </a:r>
            <a:r>
              <a:rPr lang="pl-PL" sz="2400" i="1" dirty="0">
                <a:latin typeface="Book Antiqua"/>
                <a:cs typeface="Book Antiqua"/>
              </a:rPr>
              <a:t> a </a:t>
            </a:r>
            <a:r>
              <a:rPr lang="pl-PL" sz="2400" i="1" dirty="0" err="1">
                <a:latin typeface="Book Antiqua"/>
                <a:cs typeface="Book Antiqua"/>
              </a:rPr>
              <a:t>cataclysm</a:t>
            </a:r>
            <a:r>
              <a:rPr lang="pl-PL" sz="2400" i="1" dirty="0">
                <a:latin typeface="Book Antiqua"/>
                <a:cs typeface="Book Antiqua"/>
              </a:rPr>
              <a:t>, </a:t>
            </a:r>
            <a:r>
              <a:rPr lang="pl-PL" sz="2400" i="1" dirty="0" err="1">
                <a:latin typeface="Book Antiqua"/>
                <a:cs typeface="Book Antiqua"/>
              </a:rPr>
              <a:t>what</a:t>
            </a:r>
            <a:r>
              <a:rPr lang="pl-PL" sz="2400" i="1" dirty="0">
                <a:latin typeface="Book Antiqua"/>
                <a:cs typeface="Book Antiqua"/>
              </a:rPr>
              <a:t> was World War II, </a:t>
            </a:r>
            <a:r>
              <a:rPr lang="pl-PL" sz="2400" i="1" dirty="0" err="1">
                <a:latin typeface="Book Antiqua"/>
                <a:cs typeface="Book Antiqua"/>
              </a:rPr>
              <a:t>without</a:t>
            </a:r>
            <a:r>
              <a:rPr lang="pl-PL" sz="2400" i="1" dirty="0">
                <a:latin typeface="Book Antiqua"/>
                <a:cs typeface="Book Antiqua"/>
              </a:rPr>
              <a:t> Shoah and </a:t>
            </a:r>
            <a:r>
              <a:rPr lang="pl-PL" sz="2400" i="1" dirty="0" err="1">
                <a:latin typeface="Book Antiqua"/>
                <a:cs typeface="Book Antiqua"/>
              </a:rPr>
              <a:t>racist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lessons</a:t>
            </a:r>
            <a:r>
              <a:rPr lang="pl-PL" sz="2400" i="1" dirty="0">
                <a:latin typeface="Book Antiqua"/>
                <a:cs typeface="Book Antiqua"/>
              </a:rPr>
              <a:t> of the </a:t>
            </a:r>
            <a:r>
              <a:rPr lang="pl-PL" sz="2400" i="1" dirty="0" err="1">
                <a:latin typeface="Book Antiqua"/>
                <a:cs typeface="Book Antiqua"/>
              </a:rPr>
              <a:t>totalitarian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wave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that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swept</a:t>
            </a:r>
            <a:r>
              <a:rPr lang="pl-PL" sz="2400" i="1" dirty="0">
                <a:latin typeface="Book Antiqua"/>
                <a:cs typeface="Book Antiqua"/>
              </a:rPr>
              <a:t> </a:t>
            </a:r>
            <a:r>
              <a:rPr lang="pl-PL" sz="2400" i="1" dirty="0" err="1">
                <a:latin typeface="Book Antiqua"/>
                <a:cs typeface="Book Antiqua"/>
              </a:rPr>
              <a:t>across</a:t>
            </a:r>
            <a:r>
              <a:rPr lang="pl-PL" sz="2400" i="1" dirty="0">
                <a:latin typeface="Book Antiqua"/>
                <a:cs typeface="Book Antiqua"/>
              </a:rPr>
              <a:t> Europe.</a:t>
            </a:r>
          </a:p>
          <a:p>
            <a:pPr algn="just"/>
            <a:endParaRPr lang="pl-PL" sz="2000" i="1" dirty="0">
              <a:latin typeface="Book Antiqua"/>
              <a:cs typeface="Book Antiqua"/>
            </a:endParaRPr>
          </a:p>
          <a:p>
            <a:pPr algn="just"/>
            <a:r>
              <a:rPr lang="pl-PL" sz="2000" b="1" dirty="0">
                <a:latin typeface="Book Antiqua"/>
                <a:cs typeface="Book Antiqua"/>
              </a:rPr>
              <a:t>Hans-Christian </a:t>
            </a:r>
            <a:r>
              <a:rPr lang="pl-PL" sz="2000" b="1" dirty="0" err="1">
                <a:latin typeface="Book Antiqua"/>
                <a:cs typeface="Book Antiqua"/>
              </a:rPr>
              <a:t>Krüger</a:t>
            </a:r>
            <a:r>
              <a:rPr lang="pl-PL" sz="2000" b="1" dirty="0">
                <a:latin typeface="Book Antiqua"/>
                <a:cs typeface="Book Antiqua"/>
              </a:rPr>
              <a:t>, </a:t>
            </a:r>
            <a:r>
              <a:rPr lang="pl-PL" sz="2000" b="1" dirty="0" err="1">
                <a:latin typeface="Book Antiqua"/>
                <a:cs typeface="Book Antiqua"/>
              </a:rPr>
              <a:t>former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Council</a:t>
            </a:r>
            <a:r>
              <a:rPr lang="pl-PL" sz="2000" b="1" dirty="0">
                <a:latin typeface="Book Antiqua"/>
                <a:cs typeface="Book Antiqua"/>
              </a:rPr>
              <a:t> of Europe 	      </a:t>
            </a:r>
            <a:r>
              <a:rPr lang="pl-PL" sz="2000" b="1" dirty="0" err="1">
                <a:latin typeface="Book Antiqua"/>
                <a:cs typeface="Book Antiqua"/>
              </a:rPr>
              <a:t>Deputy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Secretary</a:t>
            </a:r>
            <a:r>
              <a:rPr lang="pl-PL" sz="2000" b="1" dirty="0">
                <a:latin typeface="Book Antiqua"/>
                <a:cs typeface="Book Antiqua"/>
              </a:rPr>
              <a:t> General, 2000</a:t>
            </a:r>
            <a:endParaRPr lang="pl-PL" sz="2000" b="1" i="1" dirty="0">
              <a:latin typeface="Book Antiqua"/>
              <a:cs typeface="Book Antiqua"/>
            </a:endParaRPr>
          </a:p>
          <a:p>
            <a:pPr algn="just"/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8229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933249" y="2700666"/>
            <a:ext cx="3648681" cy="39945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/>
            <a:endParaRPr lang="pl-PL" sz="2000" dirty="0">
              <a:solidFill>
                <a:srgbClr val="000090"/>
              </a:solidFill>
            </a:endParaRPr>
          </a:p>
          <a:p>
            <a:pPr algn="just"/>
            <a:endParaRPr lang="pl-PL" sz="2000" dirty="0">
              <a:solidFill>
                <a:srgbClr val="00009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700" y="375589"/>
            <a:ext cx="5080000" cy="6295593"/>
          </a:xfrm>
          <a:prstGeom prst="rect">
            <a:avLst/>
          </a:prstGeom>
        </p:spPr>
      </p:pic>
      <p:sp>
        <p:nvSpPr>
          <p:cNvPr id="5" name="PoleTekstowe 4"/>
          <p:cNvSpPr txBox="1"/>
          <p:nvPr/>
        </p:nvSpPr>
        <p:spPr>
          <a:xfrm>
            <a:off x="1144683" y="6706953"/>
            <a:ext cx="934737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pl-PL" dirty="0"/>
              <a:t>http://</a:t>
            </a:r>
            <a:r>
              <a:rPr lang="pl-PL" dirty="0" err="1"/>
              <a:t>www.focusonisrael.org</a:t>
            </a:r>
            <a:r>
              <a:rPr lang="pl-PL" dirty="0"/>
              <a:t>/2008/02/20/durban-2001-per-rinfrescarci-la-memoria/</a:t>
            </a:r>
            <a:endParaRPr kumimoji="0" lang="pl-P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254229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196743" y="429245"/>
            <a:ext cx="9854674" cy="6957345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fontAlgn="base"/>
            <a:r>
              <a:rPr lang="pl-PL" sz="2400" b="1" dirty="0">
                <a:latin typeface="Book Antiqua"/>
                <a:cs typeface="Book Antiqua"/>
              </a:rPr>
              <a:t>UN </a:t>
            </a:r>
            <a:r>
              <a:rPr lang="pl-PL" sz="2400" b="1" dirty="0" err="1">
                <a:latin typeface="Book Antiqua"/>
                <a:cs typeface="Book Antiqua"/>
              </a:rPr>
              <a:t>shameful</a:t>
            </a:r>
            <a:r>
              <a:rPr lang="pl-PL" sz="2400" b="1" dirty="0">
                <a:latin typeface="Book Antiqua"/>
                <a:cs typeface="Book Antiqua"/>
              </a:rPr>
              <a:t> </a:t>
            </a:r>
            <a:r>
              <a:rPr lang="pl-PL" sz="2400" b="1" dirty="0" err="1">
                <a:latin typeface="Book Antiqua"/>
                <a:cs typeface="Book Antiqua"/>
              </a:rPr>
              <a:t>statistics</a:t>
            </a:r>
            <a:r>
              <a:rPr lang="pl-PL" sz="2400" b="1" dirty="0">
                <a:latin typeface="Book Antiqua"/>
                <a:cs typeface="Book Antiqua"/>
              </a:rPr>
              <a:t>: </a:t>
            </a:r>
            <a:r>
              <a:rPr lang="pl-PL" sz="2400" b="1">
                <a:latin typeface="Book Antiqua"/>
                <a:cs typeface="Book Antiqua"/>
              </a:rPr>
              <a:t>UN Watch</a:t>
            </a:r>
            <a:endParaRPr lang="pl-PL" sz="2400" dirty="0">
              <a:latin typeface="Book Antiqua"/>
              <a:cs typeface="Book Antiqua"/>
            </a:endParaRPr>
          </a:p>
          <a:p>
            <a:pPr algn="just"/>
            <a:r>
              <a:rPr lang="pl-PL" sz="2400" dirty="0">
                <a:latin typeface="Book Antiqua"/>
                <a:cs typeface="Book Antiqua"/>
              </a:rPr>
              <a:t> 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994336" y="-706591"/>
            <a:ext cx="6259823" cy="967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577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594801"/>
            <a:ext cx="7976677" cy="679179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fontAlgn="base"/>
            <a:r>
              <a:rPr lang="pl-PL" sz="2400" b="1" dirty="0">
                <a:latin typeface="Book Antiqua"/>
                <a:cs typeface="Book Antiqua"/>
              </a:rPr>
              <a:t>A</a:t>
            </a:r>
            <a:r>
              <a:rPr lang="en-US" sz="2400" b="1" dirty="0" err="1">
                <a:latin typeface="Book Antiqua"/>
                <a:cs typeface="Book Antiqua"/>
              </a:rPr>
              <a:t>ttempts</a:t>
            </a:r>
            <a:r>
              <a:rPr lang="en-US" sz="2400" b="1" dirty="0">
                <a:latin typeface="Book Antiqua"/>
                <a:cs typeface="Book Antiqua"/>
              </a:rPr>
              <a:t> to deprive </a:t>
            </a:r>
            <a:r>
              <a:rPr lang="en-US" sz="2400" b="1" dirty="0" err="1">
                <a:latin typeface="Book Antiqua"/>
                <a:cs typeface="Book Antiqua"/>
              </a:rPr>
              <a:t>antisemitism</a:t>
            </a:r>
            <a:r>
              <a:rPr lang="en-US" sz="2400" b="1" dirty="0">
                <a:latin typeface="Book Antiqua"/>
                <a:cs typeface="Book Antiqua"/>
              </a:rPr>
              <a:t> of its true meaning</a:t>
            </a:r>
          </a:p>
          <a:p>
            <a:pPr fontAlgn="base"/>
            <a:r>
              <a:rPr lang="en-US" sz="2400" dirty="0">
                <a:latin typeface="Book Antiqua"/>
                <a:cs typeface="Book Antiqua"/>
              </a:rPr>
              <a:t> </a:t>
            </a:r>
            <a:endParaRPr lang="pl-PL" sz="24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400" dirty="0">
                <a:latin typeface="Book Antiqua"/>
                <a:cs typeface="Book Antiqua"/>
              </a:rPr>
              <a:t>At the 5th session of the </a:t>
            </a:r>
            <a:r>
              <a:rPr lang="en-US" sz="2400" b="1" dirty="0">
                <a:latin typeface="Book Antiqua"/>
                <a:cs typeface="Book Antiqua"/>
              </a:rPr>
              <a:t>UN Human Rights Council</a:t>
            </a:r>
            <a:r>
              <a:rPr lang="en-US" sz="2400" dirty="0">
                <a:latin typeface="Book Antiqua"/>
                <a:cs typeface="Book Antiqua"/>
              </a:rPr>
              <a:t>, when delegates discussed the report of the Special Rapporteur on racism, a representative of Algeria argued that </a:t>
            </a:r>
            <a:r>
              <a:rPr lang="en-US" sz="2400" b="1" dirty="0" err="1">
                <a:latin typeface="Book Antiqua"/>
                <a:cs typeface="Book Antiqua"/>
              </a:rPr>
              <a:t>antisemitism</a:t>
            </a:r>
            <a:r>
              <a:rPr lang="en-US" sz="2400" b="1" dirty="0">
                <a:latin typeface="Book Antiqua"/>
                <a:cs typeface="Book Antiqua"/>
              </a:rPr>
              <a:t> should not be related to Jews only but to all Arabs</a:t>
            </a:r>
            <a:r>
              <a:rPr lang="en-US" sz="2400" dirty="0">
                <a:latin typeface="Book Antiqua"/>
                <a:cs typeface="Book Antiqua"/>
              </a:rPr>
              <a:t>. </a:t>
            </a:r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400" b="1" dirty="0">
                <a:latin typeface="Book Antiqua"/>
                <a:cs typeface="Book Antiqua"/>
              </a:rPr>
              <a:t>UN Human Rights Commission</a:t>
            </a:r>
            <a:r>
              <a:rPr lang="en-US" sz="2400" dirty="0">
                <a:latin typeface="Book Antiqua"/>
                <a:cs typeface="Book Antiqua"/>
              </a:rPr>
              <a:t>: representatives of Lebanon, Egypt and Syria and the Palestinian observer spoke many times of </a:t>
            </a:r>
            <a:r>
              <a:rPr lang="en-US" sz="2400" b="1" dirty="0">
                <a:latin typeface="Book Antiqua"/>
                <a:cs typeface="Book Antiqua"/>
              </a:rPr>
              <a:t>true </a:t>
            </a:r>
            <a:r>
              <a:rPr lang="en-US" sz="2400" b="1" dirty="0" err="1">
                <a:latin typeface="Book Antiqua"/>
                <a:cs typeface="Book Antiqua"/>
              </a:rPr>
              <a:t>antisemites</a:t>
            </a:r>
            <a:r>
              <a:rPr lang="en-US" sz="2400" b="1" dirty="0">
                <a:latin typeface="Book Antiqua"/>
                <a:cs typeface="Book Antiqua"/>
              </a:rPr>
              <a:t>, i.e. Jews</a:t>
            </a:r>
            <a:r>
              <a:rPr lang="en-US" sz="2400" dirty="0">
                <a:latin typeface="Book Antiqua"/>
                <a:cs typeface="Book Antiqua"/>
              </a:rPr>
              <a:t>, about </a:t>
            </a:r>
            <a:r>
              <a:rPr lang="en-US" sz="2400" b="1" dirty="0">
                <a:latin typeface="Book Antiqua"/>
                <a:cs typeface="Book Antiqua"/>
              </a:rPr>
              <a:t>hijacking of the term “</a:t>
            </a:r>
            <a:r>
              <a:rPr lang="en-US" sz="2400" b="1" dirty="0" err="1">
                <a:latin typeface="Book Antiqua"/>
                <a:cs typeface="Book Antiqua"/>
              </a:rPr>
              <a:t>antisemitism</a:t>
            </a:r>
            <a:r>
              <a:rPr lang="en-US" sz="2400" b="1" dirty="0">
                <a:latin typeface="Book Antiqua"/>
                <a:cs typeface="Book Antiqua"/>
              </a:rPr>
              <a:t>” by Jews</a:t>
            </a:r>
            <a:r>
              <a:rPr lang="en-US" sz="2400" dirty="0">
                <a:latin typeface="Book Antiqua"/>
                <a:cs typeface="Book Antiqua"/>
              </a:rPr>
              <a:t>, about </a:t>
            </a:r>
            <a:r>
              <a:rPr lang="en-US" sz="2400" b="1" dirty="0">
                <a:latin typeface="Book Antiqua"/>
                <a:cs typeface="Book Antiqua"/>
              </a:rPr>
              <a:t>Arab victims of </a:t>
            </a:r>
            <a:r>
              <a:rPr lang="en-US" sz="2400" b="1" dirty="0" err="1">
                <a:latin typeface="Book Antiqua"/>
                <a:cs typeface="Book Antiqua"/>
              </a:rPr>
              <a:t>antisemitism</a:t>
            </a:r>
            <a:r>
              <a:rPr lang="en-US" sz="2400" b="1" dirty="0">
                <a:latin typeface="Book Antiqua"/>
                <a:cs typeface="Book Antiqua"/>
              </a:rPr>
              <a:t> </a:t>
            </a:r>
            <a:r>
              <a:rPr lang="en-US" sz="2400" dirty="0">
                <a:latin typeface="Book Antiqua"/>
                <a:cs typeface="Book Antiqua"/>
              </a:rPr>
              <a:t>and about the irrelevance of the accusation of Egypt of anti-Semitism since the </a:t>
            </a:r>
            <a:r>
              <a:rPr lang="en-US" sz="2400" b="1" dirty="0">
                <a:latin typeface="Book Antiqua"/>
                <a:cs typeface="Book Antiqua"/>
              </a:rPr>
              <a:t>Egyptians themselves are Semites </a:t>
            </a:r>
            <a:r>
              <a:rPr lang="en-US" sz="2400" dirty="0">
                <a:latin typeface="Book Antiqua"/>
                <a:cs typeface="Book Antiqua"/>
              </a:rPr>
              <a:t>to a much larger degree than Jews.</a:t>
            </a:r>
            <a:r>
              <a:rPr lang="en-US" sz="2400" baseline="30000" dirty="0"/>
              <a:t>.</a:t>
            </a:r>
            <a:endParaRPr lang="pl-PL" sz="2400" dirty="0"/>
          </a:p>
          <a:p>
            <a:pPr fontAlgn="base"/>
            <a:endParaRPr lang="pl-PL" sz="2400" dirty="0">
              <a:latin typeface="Book Antiqua"/>
              <a:cs typeface="Book Antiqua"/>
            </a:endParaRPr>
          </a:p>
          <a:p>
            <a:pPr algn="just"/>
            <a:r>
              <a:rPr lang="pl-PL" sz="2400" dirty="0">
                <a:latin typeface="Book Antiqua"/>
                <a:cs typeface="Book 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391306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594801"/>
            <a:ext cx="7976677" cy="679179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 fontAlgn="base"/>
            <a:r>
              <a:rPr lang="pl-PL" sz="2400" b="1" dirty="0">
                <a:latin typeface="Book Antiqua"/>
                <a:cs typeface="Book Antiqua"/>
              </a:rPr>
              <a:t>Dr. Ahmed </a:t>
            </a:r>
            <a:r>
              <a:rPr lang="pl-PL" sz="2400" b="1" dirty="0" err="1">
                <a:latin typeface="Book Antiqua"/>
                <a:cs typeface="Book Antiqua"/>
              </a:rPr>
              <a:t>Shaheed’s</a:t>
            </a:r>
            <a:r>
              <a:rPr lang="pl-PL" sz="2400" b="1" dirty="0">
                <a:latin typeface="Book Antiqua"/>
                <a:cs typeface="Book Antiqua"/>
              </a:rPr>
              <a:t>, the UN Special </a:t>
            </a:r>
            <a:r>
              <a:rPr lang="pl-PL" sz="2400" b="1" dirty="0" err="1">
                <a:latin typeface="Book Antiqua"/>
                <a:cs typeface="Book Antiqua"/>
              </a:rPr>
              <a:t>Rapporteur</a:t>
            </a:r>
            <a:r>
              <a:rPr lang="pl-PL" sz="2400" b="1" dirty="0">
                <a:latin typeface="Book Antiqua"/>
                <a:cs typeface="Book Antiqua"/>
              </a:rPr>
              <a:t> on </a:t>
            </a:r>
            <a:r>
              <a:rPr lang="pl-PL" sz="2400" b="1" dirty="0" err="1">
                <a:latin typeface="Book Antiqua"/>
                <a:cs typeface="Book Antiqua"/>
              </a:rPr>
              <a:t>Freedom</a:t>
            </a:r>
            <a:r>
              <a:rPr lang="pl-PL" sz="2400" b="1" dirty="0">
                <a:latin typeface="Book Antiqua"/>
                <a:cs typeface="Book Antiqua"/>
              </a:rPr>
              <a:t> of </a:t>
            </a:r>
            <a:r>
              <a:rPr lang="pl-PL" sz="2400" b="1" dirty="0" err="1">
                <a:latin typeface="Book Antiqua"/>
                <a:cs typeface="Book Antiqua"/>
              </a:rPr>
              <a:t>Religion</a:t>
            </a:r>
            <a:r>
              <a:rPr lang="pl-PL" sz="2400" b="1" dirty="0">
                <a:latin typeface="Book Antiqua"/>
                <a:cs typeface="Book Antiqua"/>
              </a:rPr>
              <a:t> </a:t>
            </a:r>
            <a:r>
              <a:rPr lang="pl-PL" sz="2400" b="1" dirty="0" err="1">
                <a:latin typeface="Book Antiqua"/>
                <a:cs typeface="Book Antiqua"/>
              </a:rPr>
              <a:t>or</a:t>
            </a:r>
            <a:r>
              <a:rPr lang="pl-PL" sz="2400" b="1" dirty="0">
                <a:latin typeface="Book Antiqua"/>
                <a:cs typeface="Book Antiqua"/>
              </a:rPr>
              <a:t> </a:t>
            </a:r>
            <a:r>
              <a:rPr lang="pl-PL" sz="2400" b="1" dirty="0" err="1">
                <a:latin typeface="Book Antiqua"/>
                <a:cs typeface="Book Antiqua"/>
              </a:rPr>
              <a:t>Belief</a:t>
            </a:r>
            <a:r>
              <a:rPr lang="pl-PL" sz="2400" b="1" dirty="0">
                <a:latin typeface="Book Antiqua"/>
                <a:cs typeface="Book Antiqua"/>
              </a:rPr>
              <a:t>, 2019 </a:t>
            </a:r>
            <a:r>
              <a:rPr lang="pl-PL" sz="2400" b="1" dirty="0" err="1">
                <a:latin typeface="Book Antiqua"/>
                <a:cs typeface="Book Antiqua"/>
              </a:rPr>
              <a:t>historic</a:t>
            </a:r>
            <a:r>
              <a:rPr lang="pl-PL" sz="2400" b="1" dirty="0">
                <a:latin typeface="Book Antiqua"/>
                <a:cs typeface="Book Antiqua"/>
              </a:rPr>
              <a:t> report on </a:t>
            </a:r>
            <a:r>
              <a:rPr lang="pl-PL" sz="2400" b="1" dirty="0" err="1">
                <a:latin typeface="Book Antiqua"/>
                <a:cs typeface="Book Antiqua"/>
              </a:rPr>
              <a:t>antisemitism</a:t>
            </a:r>
            <a:endParaRPr lang="pl-PL" sz="2400" b="1" dirty="0">
              <a:latin typeface="Book Antiqua"/>
              <a:cs typeface="Book Antiqua"/>
            </a:endParaRPr>
          </a:p>
          <a:p>
            <a:pPr algn="just" fontAlgn="base"/>
            <a:endParaRPr lang="pl-PL" sz="2000" dirty="0">
              <a:latin typeface="Book Antiqua"/>
              <a:cs typeface="Book Antiqua"/>
            </a:endParaRPr>
          </a:p>
          <a:p>
            <a:pPr marL="342900" lvl="0" indent="-342900" algn="just" fontAlgn="base">
              <a:buFont typeface="Wingdings" charset="2"/>
              <a:buChar char="Ø"/>
            </a:pPr>
            <a:r>
              <a:rPr lang="pl-PL" sz="2000" b="1" dirty="0" err="1">
                <a:latin typeface="Book Antiqua"/>
                <a:cs typeface="Book Antiqua"/>
              </a:rPr>
              <a:t>states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that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some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antisemitism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stems</a:t>
            </a:r>
            <a:r>
              <a:rPr lang="pl-PL" sz="2000" b="1" dirty="0">
                <a:latin typeface="Book Antiqua"/>
                <a:cs typeface="Book Antiqua"/>
              </a:rPr>
              <a:t> from </a:t>
            </a:r>
            <a:r>
              <a:rPr lang="pl-PL" sz="2000" b="1" dirty="0" err="1">
                <a:latin typeface="Book Antiqua"/>
                <a:cs typeface="Book Antiqua"/>
              </a:rPr>
              <a:t>religious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narratives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dirty="0">
                <a:latin typeface="Book Antiqua"/>
                <a:cs typeface="Book Antiqua"/>
              </a:rPr>
              <a:t>(“</a:t>
            </a:r>
            <a:r>
              <a:rPr lang="pl-PL" sz="2000" dirty="0" err="1">
                <a:latin typeface="Book Antiqua"/>
                <a:cs typeface="Book Antiqua"/>
              </a:rPr>
              <a:t>collective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guilt</a:t>
            </a:r>
            <a:r>
              <a:rPr lang="pl-PL" sz="2000" dirty="0">
                <a:latin typeface="Book Antiqua"/>
                <a:cs typeface="Book Antiqua"/>
              </a:rPr>
              <a:t> for the </a:t>
            </a:r>
            <a:r>
              <a:rPr lang="pl-PL" sz="2000" dirty="0" err="1">
                <a:latin typeface="Book Antiqua"/>
                <a:cs typeface="Book Antiqua"/>
              </a:rPr>
              <a:t>murder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Jesus</a:t>
            </a:r>
            <a:r>
              <a:rPr lang="pl-PL" sz="2000" dirty="0">
                <a:latin typeface="Book Antiqua"/>
                <a:cs typeface="Book Antiqua"/>
              </a:rPr>
              <a:t>”) and </a:t>
            </a:r>
            <a:r>
              <a:rPr lang="pl-PL" sz="2000" dirty="0" err="1">
                <a:latin typeface="Book Antiqua"/>
                <a:cs typeface="Book Antiqua"/>
              </a:rPr>
              <a:t>expressions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contempt</a:t>
            </a:r>
            <a:r>
              <a:rPr lang="pl-PL" sz="2000" dirty="0">
                <a:latin typeface="Book Antiqua"/>
                <a:cs typeface="Book Antiqua"/>
              </a:rPr>
              <a:t> for the </a:t>
            </a:r>
            <a:r>
              <a:rPr lang="pl-PL" sz="2000" dirty="0" err="1">
                <a:latin typeface="Book Antiqua"/>
                <a:cs typeface="Book Antiqua"/>
              </a:rPr>
              <a:t>Jewish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religion</a:t>
            </a:r>
            <a:r>
              <a:rPr lang="pl-PL" sz="2000" dirty="0">
                <a:latin typeface="Book Antiqua"/>
                <a:cs typeface="Book Antiqua"/>
              </a:rPr>
              <a:t> (</a:t>
            </a:r>
            <a:r>
              <a:rPr lang="pl-PL" sz="2000" dirty="0" err="1">
                <a:latin typeface="Book Antiqua"/>
                <a:cs typeface="Book Antiqua"/>
              </a:rPr>
              <a:t>including</a:t>
            </a:r>
            <a:r>
              <a:rPr lang="pl-PL" sz="2000" dirty="0">
                <a:latin typeface="Book Antiqua"/>
                <a:cs typeface="Book Antiqua"/>
              </a:rPr>
              <a:t> “the </a:t>
            </a:r>
            <a:r>
              <a:rPr lang="pl-PL" sz="2000" dirty="0" err="1">
                <a:latin typeface="Book Antiqua"/>
                <a:cs typeface="Book Antiqua"/>
              </a:rPr>
              <a:t>false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allegation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ritual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murders</a:t>
            </a:r>
            <a:r>
              <a:rPr lang="pl-PL" sz="2000" dirty="0">
                <a:latin typeface="Book Antiqua"/>
                <a:cs typeface="Book Antiqua"/>
              </a:rPr>
              <a:t>”);</a:t>
            </a:r>
          </a:p>
          <a:p>
            <a:pPr marL="342900" lvl="0" indent="-342900" algn="just" fontAlgn="base">
              <a:buFont typeface="Wingdings" charset="2"/>
              <a:buChar char="Ø"/>
            </a:pPr>
            <a:r>
              <a:rPr lang="pl-PL" sz="2000" b="1" dirty="0" err="1">
                <a:latin typeface="Book Antiqua"/>
                <a:cs typeface="Book Antiqua"/>
              </a:rPr>
              <a:t>rejects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use</a:t>
            </a:r>
            <a:r>
              <a:rPr lang="pl-PL" sz="2000" b="1" dirty="0">
                <a:latin typeface="Book Antiqua"/>
                <a:cs typeface="Book Antiqua"/>
              </a:rPr>
              <a:t> of </a:t>
            </a:r>
            <a:r>
              <a:rPr lang="pl-PL" sz="2000" b="1" dirty="0" err="1">
                <a:latin typeface="Book Antiqua"/>
                <a:cs typeface="Book Antiqua"/>
              </a:rPr>
              <a:t>negative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stereotypes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like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those</a:t>
            </a:r>
            <a:r>
              <a:rPr lang="pl-PL" sz="2000" dirty="0">
                <a:latin typeface="Book Antiqua"/>
                <a:cs typeface="Book Antiqua"/>
              </a:rPr>
              <a:t> in the “</a:t>
            </a:r>
            <a:r>
              <a:rPr lang="pl-PL" sz="2000" dirty="0" err="1">
                <a:latin typeface="Book Antiqua"/>
                <a:cs typeface="Book Antiqua"/>
              </a:rPr>
              <a:t>discredited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forgery</a:t>
            </a:r>
            <a:r>
              <a:rPr lang="pl-PL" sz="2000" dirty="0">
                <a:latin typeface="Book Antiqua"/>
                <a:cs typeface="Book Antiqua"/>
              </a:rPr>
              <a:t>” </a:t>
            </a:r>
            <a:r>
              <a:rPr lang="pl-PL" sz="2000" i="1" dirty="0">
                <a:latin typeface="Book Antiqua"/>
                <a:cs typeface="Book Antiqua"/>
              </a:rPr>
              <a:t>The </a:t>
            </a:r>
            <a:r>
              <a:rPr lang="pl-PL" sz="2000" i="1" dirty="0" err="1">
                <a:latin typeface="Book Antiqua"/>
                <a:cs typeface="Book Antiqua"/>
              </a:rPr>
              <a:t>Protocols</a:t>
            </a:r>
            <a:r>
              <a:rPr lang="pl-PL" sz="2000" i="1" dirty="0">
                <a:latin typeface="Book Antiqua"/>
                <a:cs typeface="Book Antiqua"/>
              </a:rPr>
              <a:t> of the </a:t>
            </a:r>
            <a:r>
              <a:rPr lang="pl-PL" sz="2000" i="1" dirty="0" err="1">
                <a:latin typeface="Book Antiqua"/>
                <a:cs typeface="Book Antiqua"/>
              </a:rPr>
              <a:t>Elders</a:t>
            </a:r>
            <a:r>
              <a:rPr lang="pl-PL" sz="2000" i="1" dirty="0">
                <a:latin typeface="Book Antiqua"/>
                <a:cs typeface="Book Antiqua"/>
              </a:rPr>
              <a:t> of </a:t>
            </a:r>
            <a:r>
              <a:rPr lang="pl-PL" sz="2000" i="1" dirty="0" err="1">
                <a:latin typeface="Book Antiqua"/>
                <a:cs typeface="Book Antiqua"/>
              </a:rPr>
              <a:t>Zion</a:t>
            </a:r>
            <a:r>
              <a:rPr lang="pl-PL" sz="2000" dirty="0">
                <a:latin typeface="Book Antiqua"/>
                <a:cs typeface="Book Antiqua"/>
              </a:rPr>
              <a:t>, </a:t>
            </a:r>
            <a:r>
              <a:rPr lang="pl-PL" sz="2000" dirty="0" err="1">
                <a:latin typeface="Book Antiqua"/>
                <a:cs typeface="Book Antiqua"/>
              </a:rPr>
              <a:t>which</a:t>
            </a:r>
            <a:r>
              <a:rPr lang="pl-PL" sz="2000" dirty="0">
                <a:latin typeface="Book Antiqua"/>
                <a:cs typeface="Book Antiqua"/>
              </a:rPr>
              <a:t> “</a:t>
            </a:r>
            <a:r>
              <a:rPr lang="pl-PL" sz="2000" dirty="0" err="1">
                <a:latin typeface="Book Antiqua"/>
                <a:cs typeface="Book Antiqua"/>
              </a:rPr>
              <a:t>underpin</a:t>
            </a:r>
            <a:r>
              <a:rPr lang="pl-PL" sz="2000" dirty="0">
                <a:latin typeface="Book Antiqua"/>
                <a:cs typeface="Book Antiqua"/>
              </a:rPr>
              <a:t> modern </a:t>
            </a:r>
            <a:r>
              <a:rPr lang="pl-PL" sz="2000" dirty="0" err="1">
                <a:latin typeface="Book Antiqua"/>
                <a:cs typeface="Book Antiqua"/>
              </a:rPr>
              <a:t>conspiracy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theories</a:t>
            </a:r>
            <a:r>
              <a:rPr lang="pl-PL" sz="2000" dirty="0">
                <a:latin typeface="Book Antiqua"/>
                <a:cs typeface="Book Antiqua"/>
              </a:rPr>
              <a:t>”;</a:t>
            </a:r>
          </a:p>
          <a:p>
            <a:pPr marL="342900" lvl="0" indent="-342900" algn="just" fontAlgn="base">
              <a:buFont typeface="Wingdings" charset="2"/>
              <a:buChar char="Ø"/>
            </a:pPr>
            <a:r>
              <a:rPr lang="pl-PL" sz="2000" b="1" dirty="0" err="1">
                <a:latin typeface="Book Antiqua"/>
                <a:cs typeface="Book Antiqua"/>
              </a:rPr>
              <a:t>confronts</a:t>
            </a:r>
            <a:r>
              <a:rPr lang="pl-PL" sz="2000" b="1" dirty="0">
                <a:latin typeface="Book Antiqua"/>
                <a:cs typeface="Book Antiqua"/>
              </a:rPr>
              <a:t> and </a:t>
            </a:r>
            <a:r>
              <a:rPr lang="pl-PL" sz="2000" b="1" dirty="0" err="1">
                <a:latin typeface="Book Antiqua"/>
                <a:cs typeface="Book Antiqua"/>
              </a:rPr>
              <a:t>rejects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politicization</a:t>
            </a:r>
            <a:r>
              <a:rPr lang="pl-PL" sz="2000" b="1" dirty="0">
                <a:latin typeface="Book Antiqua"/>
                <a:cs typeface="Book Antiqua"/>
              </a:rPr>
              <a:t> of </a:t>
            </a:r>
            <a:r>
              <a:rPr lang="pl-PL" sz="2000" b="1" dirty="0" err="1">
                <a:latin typeface="Book Antiqua"/>
                <a:cs typeface="Book Antiqua"/>
              </a:rPr>
              <a:t>antisemitism</a:t>
            </a:r>
            <a:r>
              <a:rPr lang="pl-PL" sz="2000" dirty="0">
                <a:latin typeface="Book Antiqua"/>
                <a:cs typeface="Book Antiqua"/>
              </a:rPr>
              <a:t>: “</a:t>
            </a:r>
            <a:r>
              <a:rPr lang="pl-PL" sz="2000" dirty="0" err="1">
                <a:latin typeface="Book Antiqua"/>
                <a:cs typeface="Book Antiqua"/>
              </a:rPr>
              <a:t>individuals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claiming</a:t>
            </a:r>
            <a:r>
              <a:rPr lang="pl-PL" sz="2000" dirty="0">
                <a:latin typeface="Book Antiqua"/>
                <a:cs typeface="Book Antiqua"/>
              </a:rPr>
              <a:t> to </a:t>
            </a:r>
            <a:r>
              <a:rPr lang="pl-PL" sz="2000" dirty="0" err="1">
                <a:latin typeface="Book Antiqua"/>
                <a:cs typeface="Book Antiqua"/>
              </a:rPr>
              <a:t>hold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anti-racist</a:t>
            </a:r>
            <a:r>
              <a:rPr lang="pl-PL" sz="2000" dirty="0">
                <a:latin typeface="Book Antiqua"/>
                <a:cs typeface="Book Antiqua"/>
              </a:rPr>
              <a:t> and </a:t>
            </a:r>
            <a:r>
              <a:rPr lang="pl-PL" sz="2000" dirty="0" err="1">
                <a:latin typeface="Book Antiqua"/>
                <a:cs typeface="Book Antiqua"/>
              </a:rPr>
              <a:t>anti-imperialist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views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employ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antisemitic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narratives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or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tropes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while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expressing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anger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at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policies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or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practices</a:t>
            </a:r>
            <a:r>
              <a:rPr lang="pl-PL" sz="2000" dirty="0">
                <a:latin typeface="Book Antiqua"/>
                <a:cs typeface="Book Antiqua"/>
              </a:rPr>
              <a:t> of </a:t>
            </a:r>
            <a:r>
              <a:rPr lang="pl-PL" sz="2000" dirty="0" err="1">
                <a:latin typeface="Book Antiqua"/>
                <a:cs typeface="Book Antiqua"/>
              </a:rPr>
              <a:t>Israel</a:t>
            </a:r>
            <a:r>
              <a:rPr lang="pl-PL" sz="2000" dirty="0">
                <a:latin typeface="Book Antiqua"/>
                <a:cs typeface="Book Antiqua"/>
              </a:rPr>
              <a:t>”;</a:t>
            </a:r>
          </a:p>
          <a:p>
            <a:pPr marL="342900" lvl="0" indent="-342900" algn="just" fontAlgn="base">
              <a:buFont typeface="Wingdings" charset="2"/>
              <a:buChar char="Ø"/>
            </a:pPr>
            <a:r>
              <a:rPr lang="pl-PL" sz="2000" dirty="0">
                <a:latin typeface="Book Antiqua"/>
                <a:cs typeface="Book Antiqua"/>
              </a:rPr>
              <a:t>“in </a:t>
            </a:r>
            <a:r>
              <a:rPr lang="pl-PL" sz="2000" dirty="0" err="1">
                <a:latin typeface="Book Antiqua"/>
                <a:cs typeface="Book Antiqua"/>
              </a:rPr>
              <a:t>some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cases</a:t>
            </a:r>
            <a:r>
              <a:rPr lang="pl-PL" sz="2000" dirty="0">
                <a:latin typeface="Book Antiqua"/>
                <a:cs typeface="Book Antiqua"/>
              </a:rPr>
              <a:t>, </a:t>
            </a:r>
            <a:r>
              <a:rPr lang="pl-PL" sz="2000" dirty="0" err="1">
                <a:latin typeface="Book Antiqua"/>
                <a:cs typeface="Book Antiqua"/>
              </a:rPr>
              <a:t>individuals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expressing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such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views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have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engaged</a:t>
            </a:r>
            <a:r>
              <a:rPr lang="pl-PL" sz="2000" dirty="0">
                <a:latin typeface="Book Antiqua"/>
                <a:cs typeface="Book Antiqua"/>
              </a:rPr>
              <a:t> in Holocaust </a:t>
            </a:r>
            <a:r>
              <a:rPr lang="pl-PL" sz="2000" dirty="0" err="1">
                <a:latin typeface="Book Antiqua"/>
                <a:cs typeface="Book Antiqua"/>
              </a:rPr>
              <a:t>denial</a:t>
            </a:r>
            <a:r>
              <a:rPr lang="pl-PL" sz="2000" dirty="0">
                <a:latin typeface="Book Antiqua"/>
                <a:cs typeface="Book Antiqua"/>
              </a:rPr>
              <a:t>; in </a:t>
            </a:r>
            <a:r>
              <a:rPr lang="pl-PL" sz="2000" dirty="0" err="1">
                <a:latin typeface="Book Antiqua"/>
                <a:cs typeface="Book Antiqua"/>
              </a:rPr>
              <a:t>others</a:t>
            </a:r>
            <a:r>
              <a:rPr lang="pl-PL" sz="2000" dirty="0">
                <a:latin typeface="Book Antiqua"/>
                <a:cs typeface="Book Antiqua"/>
              </a:rPr>
              <a:t>, </a:t>
            </a:r>
            <a:r>
              <a:rPr lang="pl-PL" sz="2000" dirty="0" err="1">
                <a:latin typeface="Book Antiqua"/>
                <a:cs typeface="Book Antiqua"/>
              </a:rPr>
              <a:t>they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have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conflated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Zionism</a:t>
            </a:r>
            <a:r>
              <a:rPr lang="pl-PL" sz="2000" dirty="0">
                <a:latin typeface="Book Antiqua"/>
                <a:cs typeface="Book Antiqua"/>
              </a:rPr>
              <a:t>, the </a:t>
            </a:r>
            <a:r>
              <a:rPr lang="pl-PL" sz="2000" dirty="0" err="1">
                <a:latin typeface="Book Antiqua"/>
                <a:cs typeface="Book Antiqua"/>
              </a:rPr>
              <a:t>self-determination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movement</a:t>
            </a:r>
            <a:r>
              <a:rPr lang="pl-PL" sz="2000" dirty="0">
                <a:latin typeface="Book Antiqua"/>
                <a:cs typeface="Book Antiqua"/>
              </a:rPr>
              <a:t> of the </a:t>
            </a:r>
            <a:r>
              <a:rPr lang="pl-PL" sz="2000" dirty="0" err="1">
                <a:latin typeface="Book Antiqua"/>
                <a:cs typeface="Book Antiqua"/>
              </a:rPr>
              <a:t>Jewish</a:t>
            </a:r>
            <a:r>
              <a:rPr lang="pl-PL" sz="2000" dirty="0">
                <a:latin typeface="Book Antiqua"/>
                <a:cs typeface="Book Antiqua"/>
              </a:rPr>
              <a:t> </a:t>
            </a:r>
            <a:r>
              <a:rPr lang="pl-PL" sz="2000" dirty="0" err="1">
                <a:latin typeface="Book Antiqua"/>
                <a:cs typeface="Book Antiqua"/>
              </a:rPr>
              <a:t>people</a:t>
            </a:r>
            <a:r>
              <a:rPr lang="pl-PL" sz="2000" dirty="0">
                <a:latin typeface="Book Antiqua"/>
                <a:cs typeface="Book Antiqua"/>
              </a:rPr>
              <a:t>, with </a:t>
            </a:r>
            <a:r>
              <a:rPr lang="pl-PL" sz="2000" dirty="0" err="1">
                <a:latin typeface="Book Antiqua"/>
                <a:cs typeface="Book Antiqua"/>
              </a:rPr>
              <a:t>racism</a:t>
            </a:r>
            <a:r>
              <a:rPr lang="pl-PL" sz="2000" dirty="0">
                <a:latin typeface="Book Antiqua"/>
                <a:cs typeface="Book Antiqua"/>
              </a:rPr>
              <a:t>”; </a:t>
            </a:r>
            <a:r>
              <a:rPr lang="pl-PL" sz="2000" b="1" dirty="0">
                <a:latin typeface="Book Antiqua"/>
                <a:cs typeface="Book Antiqua"/>
              </a:rPr>
              <a:t>„</a:t>
            </a:r>
            <a:r>
              <a:rPr lang="pl-PL" sz="2000" b="1" dirty="0" err="1">
                <a:latin typeface="Book Antiqua"/>
                <a:cs typeface="Book Antiqua"/>
              </a:rPr>
              <a:t>it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is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never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acceptable</a:t>
            </a:r>
            <a:r>
              <a:rPr lang="pl-PL" sz="2000" b="1" dirty="0">
                <a:latin typeface="Book Antiqua"/>
                <a:cs typeface="Book Antiqua"/>
              </a:rPr>
              <a:t> to </a:t>
            </a:r>
            <a:r>
              <a:rPr lang="pl-PL" sz="2000" b="1" dirty="0" err="1">
                <a:latin typeface="Book Antiqua"/>
                <a:cs typeface="Book Antiqua"/>
              </a:rPr>
              <a:t>render</a:t>
            </a:r>
            <a:r>
              <a:rPr lang="pl-PL" sz="2000" b="1" dirty="0">
                <a:latin typeface="Book Antiqua"/>
                <a:cs typeface="Book Antiqua"/>
              </a:rPr>
              <a:t> </a:t>
            </a:r>
            <a:r>
              <a:rPr lang="pl-PL" sz="2000" b="1" dirty="0" err="1">
                <a:latin typeface="Book Antiqua"/>
                <a:cs typeface="Book Antiqua"/>
              </a:rPr>
              <a:t>Jews</a:t>
            </a:r>
            <a:r>
              <a:rPr lang="pl-PL" sz="2000" b="1" dirty="0">
                <a:latin typeface="Book Antiqua"/>
                <a:cs typeface="Book Antiqua"/>
              </a:rPr>
              <a:t> as </a:t>
            </a:r>
            <a:r>
              <a:rPr lang="pl-PL" sz="2000" b="1" dirty="0" err="1">
                <a:latin typeface="Book Antiqua"/>
                <a:cs typeface="Book Antiqua"/>
              </a:rPr>
              <a:t>proxies</a:t>
            </a:r>
            <a:r>
              <a:rPr lang="pl-PL" sz="2000" b="1" dirty="0">
                <a:latin typeface="Book Antiqua"/>
                <a:cs typeface="Book Antiqua"/>
              </a:rPr>
              <a:t> for the </a:t>
            </a:r>
            <a:r>
              <a:rPr lang="pl-PL" sz="2000" b="1" dirty="0" err="1">
                <a:latin typeface="Book Antiqua"/>
                <a:cs typeface="Book Antiqua"/>
              </a:rPr>
              <a:t>Government</a:t>
            </a:r>
            <a:r>
              <a:rPr lang="pl-PL" sz="2000" b="1" dirty="0">
                <a:latin typeface="Book Antiqua"/>
                <a:cs typeface="Book Antiqua"/>
              </a:rPr>
              <a:t> of </a:t>
            </a:r>
            <a:r>
              <a:rPr lang="pl-PL" sz="2000" b="1" dirty="0" err="1">
                <a:latin typeface="Book Antiqua"/>
                <a:cs typeface="Book Antiqua"/>
              </a:rPr>
              <a:t>Israel</a:t>
            </a:r>
            <a:r>
              <a:rPr lang="pl-PL" sz="2000" b="1" dirty="0">
                <a:latin typeface="Book Antiqua"/>
                <a:cs typeface="Book Antiqua"/>
              </a:rPr>
              <a:t>.”</a:t>
            </a:r>
            <a:r>
              <a:rPr lang="pl-PL" sz="2000" b="1" dirty="0"/>
              <a:t> </a:t>
            </a:r>
            <a:endParaRPr lang="pl-PL" sz="2000" dirty="0"/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algn="just"/>
            <a:r>
              <a:rPr lang="pl-PL" sz="2400" dirty="0">
                <a:latin typeface="Book Antiqua"/>
                <a:cs typeface="Book 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454883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594801"/>
            <a:ext cx="7976677" cy="679179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 fontAlgn="base"/>
            <a:r>
              <a:rPr lang="pl-PL" sz="2400" b="1" dirty="0">
                <a:latin typeface="Book Antiqua"/>
                <a:cs typeface="Book Antiqua"/>
              </a:rPr>
              <a:t>BDS as a </a:t>
            </a:r>
            <a:r>
              <a:rPr lang="pl-PL" sz="2400" b="1" dirty="0" err="1">
                <a:latin typeface="Book Antiqua"/>
                <a:cs typeface="Book Antiqua"/>
              </a:rPr>
              <a:t>systemic</a:t>
            </a:r>
            <a:r>
              <a:rPr lang="pl-PL" sz="2400" b="1" dirty="0">
                <a:latin typeface="Book Antiqua"/>
                <a:cs typeface="Book Antiqua"/>
              </a:rPr>
              <a:t> </a:t>
            </a:r>
            <a:r>
              <a:rPr lang="pl-PL" sz="2400" b="1" dirty="0" err="1">
                <a:latin typeface="Book Antiqua"/>
                <a:cs typeface="Book Antiqua"/>
              </a:rPr>
              <a:t>violation</a:t>
            </a:r>
            <a:r>
              <a:rPr lang="pl-PL" sz="2400" b="1" dirty="0">
                <a:latin typeface="Book Antiqua"/>
                <a:cs typeface="Book Antiqua"/>
              </a:rPr>
              <a:t> of </a:t>
            </a:r>
            <a:r>
              <a:rPr lang="pl-PL" sz="2400" b="1" dirty="0" err="1">
                <a:latin typeface="Book Antiqua"/>
                <a:cs typeface="Book Antiqua"/>
              </a:rPr>
              <a:t>human</a:t>
            </a:r>
            <a:r>
              <a:rPr lang="pl-PL" sz="2400" b="1" dirty="0">
                <a:latin typeface="Book Antiqua"/>
                <a:cs typeface="Book Antiqua"/>
              </a:rPr>
              <a:t> </a:t>
            </a:r>
            <a:r>
              <a:rPr lang="pl-PL" sz="2400" b="1" dirty="0" err="1">
                <a:latin typeface="Book Antiqua"/>
                <a:cs typeface="Book Antiqua"/>
              </a:rPr>
              <a:t>rights</a:t>
            </a:r>
            <a:r>
              <a:rPr lang="pl-PL" sz="2400" b="1" dirty="0">
                <a:latin typeface="Book Antiqua"/>
                <a:cs typeface="Book Antiqua"/>
              </a:rPr>
              <a:t> law</a:t>
            </a:r>
            <a:endParaRPr lang="pl-PL" sz="2000" dirty="0">
              <a:latin typeface="Book Antiqua"/>
              <a:cs typeface="Book Antiqua"/>
            </a:endParaRPr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AU" sz="2000" b="1" dirty="0">
                <a:latin typeface="Book Antiqua"/>
                <a:cs typeface="Book Antiqua"/>
              </a:rPr>
              <a:t>Coordinated, organized actions of BDS </a:t>
            </a:r>
            <a:r>
              <a:rPr lang="en-AU" sz="2000" dirty="0">
                <a:latin typeface="Book Antiqua"/>
                <a:cs typeface="Book Antiqua"/>
              </a:rPr>
              <a:t>against Israel and Israeli products, academics, students or institutions, which receive great media coverage and are being represented as „resistance movement” against drastic violations of human rights by Israel, </a:t>
            </a:r>
            <a:r>
              <a:rPr lang="en-AU" sz="2000" b="1" dirty="0">
                <a:latin typeface="Book Antiqua"/>
                <a:cs typeface="Book Antiqua"/>
              </a:rPr>
              <a:t>lead to multiple breaches of human rights and freedoms </a:t>
            </a:r>
            <a:r>
              <a:rPr lang="en-AU" sz="2000" dirty="0">
                <a:latin typeface="Book Antiqua"/>
                <a:cs typeface="Book Antiqua"/>
              </a:rPr>
              <a:t>of persons not only associated with or connected to the state of Israel but all persons with Jewish background, in the sense of their national, ethnic or religious origins. </a:t>
            </a:r>
          </a:p>
          <a:p>
            <a:pPr algn="just"/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AU" sz="2000" dirty="0">
                <a:latin typeface="Book Antiqua"/>
                <a:cs typeface="Book Antiqua"/>
              </a:rPr>
              <a:t>As a result of BDS, these persons experience </a:t>
            </a:r>
            <a:r>
              <a:rPr lang="en-AU" sz="2000" b="1" dirty="0">
                <a:latin typeface="Book Antiqua"/>
                <a:cs typeface="Book Antiqua"/>
              </a:rPr>
              <a:t>discrimination, persecution, exclusion and intimidation</a:t>
            </a:r>
            <a:r>
              <a:rPr lang="en-AU" sz="2000" dirty="0">
                <a:latin typeface="Book Antiqua"/>
                <a:cs typeface="Book Antiqua"/>
              </a:rPr>
              <a:t>. Their rights to </a:t>
            </a:r>
            <a:r>
              <a:rPr lang="en-AU" sz="2000" b="1" dirty="0">
                <a:latin typeface="Book Antiqua"/>
                <a:cs typeface="Book Antiqua"/>
              </a:rPr>
              <a:t>personal dignity, safety, and often to freedom of expression, assembly and association </a:t>
            </a:r>
            <a:r>
              <a:rPr lang="en-AU" sz="2000" dirty="0">
                <a:latin typeface="Book Antiqua"/>
                <a:cs typeface="Book Antiqua"/>
              </a:rPr>
              <a:t>are violated. Frequently, </a:t>
            </a:r>
            <a:r>
              <a:rPr lang="en-AU" sz="2000" b="1" dirty="0">
                <a:latin typeface="Book Antiqua"/>
                <a:cs typeface="Book Antiqua"/>
              </a:rPr>
              <a:t>prohibitions on hate speech are breached</a:t>
            </a:r>
            <a:r>
              <a:rPr lang="en-AU" sz="2000" dirty="0">
                <a:latin typeface="Book Antiqua"/>
                <a:cs typeface="Book Antiqua"/>
              </a:rPr>
              <a:t>, and often </a:t>
            </a:r>
            <a:r>
              <a:rPr lang="en-AU" sz="2000" b="1" dirty="0">
                <a:latin typeface="Book Antiqua"/>
                <a:cs typeface="Book Antiqua"/>
              </a:rPr>
              <a:t>boycott actions have the character of incitement to hatred</a:t>
            </a:r>
            <a:r>
              <a:rPr lang="en-AU" sz="2000" dirty="0">
                <a:latin typeface="Book Antiqua"/>
                <a:cs typeface="Book Antiqua"/>
              </a:rPr>
              <a:t>, based on ethnic or national origins.</a:t>
            </a:r>
            <a:endParaRPr lang="pl-PL" sz="2000" dirty="0">
              <a:latin typeface="Book Antiqua"/>
              <a:cs typeface="Book Antiqua"/>
            </a:endParaRPr>
          </a:p>
          <a:p>
            <a:pPr algn="just"/>
            <a:endParaRPr lang="pl-PL" sz="24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06241742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2074739" y="286164"/>
            <a:ext cx="7976677" cy="710042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 fontAlgn="base"/>
            <a:r>
              <a:rPr lang="pl-PL" sz="2400" b="1" dirty="0" err="1">
                <a:latin typeface="Book Antiqua"/>
                <a:cs typeface="Book Antiqua"/>
              </a:rPr>
              <a:t>European</a:t>
            </a:r>
            <a:r>
              <a:rPr lang="pl-PL" sz="2400" b="1" dirty="0">
                <a:latin typeface="Book Antiqua"/>
                <a:cs typeface="Book Antiqua"/>
              </a:rPr>
              <a:t> Court of Human </a:t>
            </a:r>
            <a:r>
              <a:rPr lang="pl-PL" sz="2400" b="1" dirty="0" err="1">
                <a:latin typeface="Book Antiqua"/>
                <a:cs typeface="Book Antiqua"/>
              </a:rPr>
              <a:t>Rights</a:t>
            </a:r>
            <a:r>
              <a:rPr lang="pl-PL" sz="2400" b="1" dirty="0">
                <a:latin typeface="Book Antiqua"/>
                <a:cs typeface="Book Antiqua"/>
              </a:rPr>
              <a:t> on BDS: 2009</a:t>
            </a:r>
          </a:p>
          <a:p>
            <a:pPr algn="just" fontAlgn="base"/>
            <a:endParaRPr lang="pl-PL" sz="2400" b="1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Book Antiqua"/>
                <a:cs typeface="Book Antiqua"/>
              </a:rPr>
              <a:t>In 2002 </a:t>
            </a:r>
            <a:r>
              <a:rPr lang="en-US" sz="2000" b="1" dirty="0">
                <a:latin typeface="Book Antiqua"/>
                <a:cs typeface="Book Antiqua"/>
              </a:rPr>
              <a:t>Jean-Claude Willem </a:t>
            </a:r>
            <a:r>
              <a:rPr lang="en-US" sz="2000" dirty="0">
                <a:latin typeface="Book Antiqua"/>
                <a:cs typeface="Book Antiqua"/>
              </a:rPr>
              <a:t>- the mayor of the municipality of </a:t>
            </a:r>
            <a:r>
              <a:rPr lang="en-US" sz="2000" dirty="0" err="1">
                <a:latin typeface="Book Antiqua"/>
                <a:cs typeface="Book Antiqua"/>
              </a:rPr>
              <a:t>Seclin</a:t>
            </a:r>
            <a:r>
              <a:rPr lang="en-US" sz="2000" dirty="0">
                <a:latin typeface="Book Antiqua"/>
                <a:cs typeface="Book Antiqua"/>
              </a:rPr>
              <a:t>, in France, during a session of the town council and in the presence of journalists, announced that the </a:t>
            </a:r>
            <a:r>
              <a:rPr lang="en-US" sz="2000" b="1" dirty="0">
                <a:latin typeface="Book Antiqua"/>
                <a:cs typeface="Book Antiqua"/>
              </a:rPr>
              <a:t>municipal catering services will boycott Israeli products</a:t>
            </a:r>
            <a:r>
              <a:rPr lang="en-US" sz="2000" dirty="0">
                <a:latin typeface="Book Antiqua"/>
                <a:cs typeface="Book Antiqua"/>
              </a:rPr>
              <a:t>, in order </a:t>
            </a:r>
            <a:r>
              <a:rPr lang="en-US" sz="2000" b="1" dirty="0">
                <a:latin typeface="Book Antiqua"/>
                <a:cs typeface="Book Antiqua"/>
              </a:rPr>
              <a:t>to protest against what he considered anti-Palestinian policies of the Israeli Government</a:t>
            </a:r>
            <a:r>
              <a:rPr lang="en-US" sz="2000" dirty="0">
                <a:latin typeface="Book Antiqua"/>
                <a:cs typeface="Book Antiqua"/>
              </a:rPr>
              <a:t>. </a:t>
            </a:r>
            <a:endParaRPr lang="pl-PL" sz="2000" dirty="0">
              <a:latin typeface="Book Antiqua"/>
              <a:cs typeface="Book Antiqua"/>
            </a:endParaRPr>
          </a:p>
          <a:p>
            <a:pPr algn="just"/>
            <a:endParaRPr lang="en-US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Book Antiqua"/>
                <a:cs typeface="Book Antiqua"/>
              </a:rPr>
              <a:t>Representatives of the Jewish community filed a complaint with the public prosecutor, who</a:t>
            </a:r>
            <a:r>
              <a:rPr lang="en-US" sz="2000" b="1" dirty="0">
                <a:latin typeface="Book Antiqua"/>
                <a:cs typeface="Book Antiqua"/>
              </a:rPr>
              <a:t> charged Willem with inciting discrimination on national, racial, and religious grounds</a:t>
            </a:r>
            <a:r>
              <a:rPr lang="en-US" sz="2000" dirty="0">
                <a:latin typeface="Book Antiqua"/>
                <a:cs typeface="Book Antiqua"/>
              </a:rPr>
              <a:t>. Willem was first acquitted but </a:t>
            </a:r>
            <a:r>
              <a:rPr lang="en-US" sz="2000" b="1" dirty="0">
                <a:latin typeface="Book Antiqua"/>
                <a:cs typeface="Book Antiqua"/>
              </a:rPr>
              <a:t>sentenced on appeal and fined 1,000 euros</a:t>
            </a:r>
            <a:r>
              <a:rPr lang="en-US" sz="2000" dirty="0">
                <a:latin typeface="Book Antiqua"/>
                <a:cs typeface="Book Antiqua"/>
              </a:rPr>
              <a:t>. His appeal against conviction was unsuccessful.</a:t>
            </a:r>
          </a:p>
          <a:p>
            <a:pPr algn="just"/>
            <a:endParaRPr lang="pl-PL" sz="2000" dirty="0">
              <a:latin typeface="Book Antiqua"/>
              <a:cs typeface="Book Antiqua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Book Antiqua"/>
                <a:cs typeface="Book Antiqua"/>
              </a:rPr>
              <a:t>In his complaint lodged to the</a:t>
            </a:r>
            <a:r>
              <a:rPr lang="en-US" sz="2000" b="1" dirty="0">
                <a:latin typeface="Book Antiqua"/>
                <a:cs typeface="Book Antiqua"/>
              </a:rPr>
              <a:t> </a:t>
            </a:r>
            <a:r>
              <a:rPr lang="en-US" sz="2000" b="1" dirty="0" err="1">
                <a:latin typeface="Book Antiqua"/>
                <a:cs typeface="Book Antiqua"/>
              </a:rPr>
              <a:t>ECtHR</a:t>
            </a:r>
            <a:r>
              <a:rPr lang="en-US" sz="2000" b="1" dirty="0">
                <a:latin typeface="Book Antiqua"/>
                <a:cs typeface="Book Antiqua"/>
              </a:rPr>
              <a:t> </a:t>
            </a:r>
            <a:r>
              <a:rPr lang="en-US" sz="2000" dirty="0">
                <a:latin typeface="Book Antiqua"/>
                <a:cs typeface="Book Antiqua"/>
              </a:rPr>
              <a:t>Willem claimed that </a:t>
            </a:r>
            <a:r>
              <a:rPr lang="en-US" sz="2000" b="1" dirty="0">
                <a:latin typeface="Book Antiqua"/>
                <a:cs typeface="Book Antiqua"/>
              </a:rPr>
              <a:t>his call to boycott Israeli products was part of a political debate concerning the Israeli-Palestinian conflict </a:t>
            </a:r>
            <a:r>
              <a:rPr lang="en-US" sz="2000" dirty="0">
                <a:latin typeface="Book Antiqua"/>
                <a:cs typeface="Book Antiqua"/>
              </a:rPr>
              <a:t>and was a matter of general and public interest. He complained that his conviction had thus constituted a </a:t>
            </a:r>
            <a:r>
              <a:rPr lang="en-US" sz="2000" b="1" dirty="0">
                <a:latin typeface="Book Antiqua"/>
                <a:cs typeface="Book Antiqua"/>
              </a:rPr>
              <a:t>violation of his right to freedom of expression </a:t>
            </a:r>
            <a:r>
              <a:rPr lang="en-US" sz="2000" dirty="0">
                <a:latin typeface="Book Antiqua"/>
                <a:cs typeface="Book Antiqua"/>
              </a:rPr>
              <a:t>within the meaning of Article 10 of the European Convention.</a:t>
            </a:r>
            <a:endParaRPr lang="pl-PL" sz="2000" dirty="0">
              <a:latin typeface="Book Antiqua"/>
              <a:cs typeface="Book Antiqua"/>
            </a:endParaRPr>
          </a:p>
          <a:p>
            <a:pPr fontAlgn="base"/>
            <a:r>
              <a:rPr lang="pl-PL" sz="2400" b="1" dirty="0"/>
              <a:t> </a:t>
            </a:r>
            <a:endParaRPr lang="pl-PL" sz="2400" dirty="0"/>
          </a:p>
          <a:p>
            <a:pPr algn="just"/>
            <a:endParaRPr lang="pl-PL" sz="2400" dirty="0">
              <a:latin typeface="Book Antiqua"/>
              <a:cs typeface="Book Antiqua"/>
            </a:endParaRPr>
          </a:p>
          <a:p>
            <a:pPr algn="just"/>
            <a:r>
              <a:rPr lang="pl-PL" sz="2400" dirty="0">
                <a:latin typeface="Book Antiqua"/>
                <a:cs typeface="Book 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304937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zorzec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zentacja2" id="{FB3113B7-C276-4E9F-A0AC-3454C7F70D6F}" vid="{A7E0D34E-20DA-4A07-83A2-DADCCCC65B3C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Prezentacja2</Template>
  <TotalTime>1223</TotalTime>
  <Words>1673</Words>
  <Application>Microsoft Office PowerPoint</Application>
  <PresentationFormat>Custom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Book Antiqua</vt:lpstr>
      <vt:lpstr>Calibri</vt:lpstr>
      <vt:lpstr>Helvetica</vt:lpstr>
      <vt:lpstr>Helvetica Neue</vt:lpstr>
      <vt:lpstr>Wingdings</vt:lpstr>
      <vt:lpstr>wzorzec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Kępczyńska</dc:creator>
  <cp:lastModifiedBy>Jikeli, Gunther</cp:lastModifiedBy>
  <cp:revision>227</cp:revision>
  <dcterms:created xsi:type="dcterms:W3CDTF">2018-05-25T09:01:46Z</dcterms:created>
  <dcterms:modified xsi:type="dcterms:W3CDTF">2021-09-28T15:55:55Z</dcterms:modified>
</cp:coreProperties>
</file>